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notesSlides/notesSlide21.xml" ContentType="application/vnd.openxmlformats-officedocument.presentationml.notesSlide+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4.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42.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8" r:id="rId3"/>
    <p:sldId id="257" r:id="rId4"/>
    <p:sldId id="308" r:id="rId5"/>
    <p:sldId id="259" r:id="rId6"/>
    <p:sldId id="280" r:id="rId7"/>
    <p:sldId id="310" r:id="rId8"/>
    <p:sldId id="282" r:id="rId9"/>
    <p:sldId id="309" r:id="rId10"/>
    <p:sldId id="284" r:id="rId11"/>
    <p:sldId id="260" r:id="rId12"/>
    <p:sldId id="285" r:id="rId13"/>
    <p:sldId id="286" r:id="rId14"/>
    <p:sldId id="287" r:id="rId15"/>
    <p:sldId id="288" r:id="rId16"/>
    <p:sldId id="289" r:id="rId17"/>
    <p:sldId id="290" r:id="rId18"/>
    <p:sldId id="276" r:id="rId19"/>
    <p:sldId id="292" r:id="rId20"/>
    <p:sldId id="294" r:id="rId21"/>
    <p:sldId id="295" r:id="rId22"/>
    <p:sldId id="296" r:id="rId23"/>
    <p:sldId id="297" r:id="rId24"/>
    <p:sldId id="298" r:id="rId25"/>
    <p:sldId id="299" r:id="rId26"/>
    <p:sldId id="301" r:id="rId27"/>
    <p:sldId id="303" r:id="rId28"/>
    <p:sldId id="304" r:id="rId29"/>
    <p:sldId id="305" r:id="rId30"/>
    <p:sldId id="306" r:id="rId31"/>
    <p:sldId id="307" r:id="rId32"/>
    <p:sldId id="277" r:id="rId33"/>
    <p:sldId id="261" r:id="rId34"/>
    <p:sldId id="274" r:id="rId35"/>
    <p:sldId id="275" r:id="rId36"/>
    <p:sldId id="278" r:id="rId37"/>
    <p:sldId id="279" r:id="rId38"/>
    <p:sldId id="263" r:id="rId39"/>
    <p:sldId id="264" r:id="rId40"/>
    <p:sldId id="265" r:id="rId41"/>
    <p:sldId id="267" r:id="rId42"/>
    <p:sldId id="291" r:id="rId43"/>
    <p:sldId id="273" r:id="rId44"/>
    <p:sldId id="311" r:id="rId45"/>
    <p:sldId id="268" r:id="rId46"/>
    <p:sldId id="269" r:id="rId47"/>
    <p:sldId id="271" r:id="rId48"/>
    <p:sldId id="2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pan Agrawal" initials="SA" lastIdx="1" clrIdx="0">
    <p:extLst>
      <p:ext uri="{19B8F6BF-5375-455C-9EA6-DF929625EA0E}">
        <p15:presenceInfo xmlns:p15="http://schemas.microsoft.com/office/powerpoint/2012/main" userId="25fa1e3cc9eaf2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85" autoAdjust="0"/>
  </p:normalViewPr>
  <p:slideViewPr>
    <p:cSldViewPr snapToGrid="0">
      <p:cViewPr varScale="1">
        <p:scale>
          <a:sx n="75" d="100"/>
          <a:sy n="75" d="100"/>
        </p:scale>
        <p:origin x="525" y="4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7T15:27:26.277"/>
    </inkml:context>
    <inkml:brush xml:id="br0">
      <inkml:brushProperty name="width" value="0.05" units="cm"/>
      <inkml:brushProperty name="height" value="0.05" units="cm"/>
      <inkml:brushProperty name="color" value="#FFC114"/>
    </inkml:brush>
  </inkml:definitions>
  <inkml:trace contextRef="#ctx0" brushRef="#br0">1335 172 1376 0 0,'-3'-15'405'0'0,"2"12"296"0"0,0 0 0 0 0,0 1 0 0 0,-1-1 0 0 0,0 1 0 0 0,1 0 0 0 0,-1 0 0 0 0,0-1 0 0 0,0 1-1 0 0,0 0 1 0 0,0 1 0 0 0,0-1-701 0 0,-8-8 2111 0 0,4 5-1534 0 0,0 0-1 0 0,0 1 0 0 0,0-1 0 0 0,-1 2 1 0 0,1-1-1 0 0,-1 0 0 0 0,0 1 1 0 0,-2 0-577 0 0,-2-2 554 0 0,-7-2-5 0 0,0 1-1 0 0,-1 1 1 0 0,1 1-1 0 0,-1 1 1 0 0,0 0-1 0 0,-16 0-548 0 0,0 3 741 0 0,0 0 0 0 0,0 2-1 0 0,0 2 1 0 0,-15 4-741 0 0,-40 12 1665 0 0,-4 4-1665 0 0,66-15 90 0 0,0 1 0 0 0,1 1 0 0 0,0 1-1 0 0,0 1 1 0 0,-10 9-90 0 0,8-5 11 0 0,-17 10-9 0 0,2 1 1 0 0,-33 29-3 0 0,35-23 45 0 0,-10 9 87 0 0,3 1 1 0 0,-10 14-133 0 0,44-42 9 0 0,2 0 0 0 0,-1 1 0 0 0,2 1 0 0 0,1 0 0 0 0,0 0 1 0 0,1 1-1 0 0,1 1 0 0 0,1 0 0 0 0,0 0-9 0 0,1 4 0 0 0,1 0 0 0 0,1 0 0 0 0,1 0 0 0 0,0 20 0 0 0,3-27 0 0 0,1-1 0 0 0,0 1 0 0 0,2-1 0 0 0,0 1 0 0 0,1-1 0 0 0,0 0 0 0 0,4 10 0 0 0,-1-13-29 0 0,0 1 0 0 0,0-2-1 0 0,1 1 1 0 0,1-1 0 0 0,0 0-1 0 0,0 0 1 0 0,1-1 0 0 0,1-1-1 0 0,0 1 1 0 0,0-1-1 0 0,1-1 1 0 0,0 0 0 0 0,1-1-1 0 0,0 0 1 0 0,3 1 29 0 0,16 8-201 0 0,0-2 1 0 0,1-1-1 0 0,0-1 0 0 0,1-2 0 0 0,25 5 201 0 0,-30-10-379 0 0,0-1-1 0 0,0-1 0 0 0,0-2 1 0 0,27-1 379 0 0,0-4-203 0 0,0-1 0 0 0,2-4 203 0 0,2-2-46 0 0,-1-4 0 0 0,0-1 0 0 0,25-13 46 0 0,165-74 66 0 0,-219 89 284 0 0,-1-2 0 0 0,-1-1 0 0 0,0-1-1 0 0,-1-1 1 0 0,-1-1 0 0 0,19-19-350 0 0,-36 29 139 0 0,1-1-1 0 0,-2 0 1 0 0,0 0 0 0 0,0 0 0 0 0,0-1 0 0 0,-2 0-1 0 0,1-1 1 0 0,-1 1 0 0 0,-1-1 0 0 0,0 0-1 0 0,-1 0 1 0 0,2-12-139 0 0,1-14 458 0 0,-2 0 0 0 0,-1 0 0 0 0,-3-22-459 0 0,-2 18 200 0 0,-2 1-1 0 0,-1 0 0 0 0,-2 1 0 0 0,-2 0 0 0 0,-2-1-198 0 0,7 28-32 0 0,0 1-1 0 0,-1 1 0 0 0,0-1 1 0 0,-1 1-1 0 0,0-1 1 0 0,-1 1-1 0 0,0 1 0 0 0,-3-3 33 0 0,-2-1-118 0 0,0 0 0 0 0,-1 1 0 0 0,-1 1-1 0 0,0 0 1 0 0,-8-5 118 0 0,-8-2-205 0 0,-1 1-1 0 0,0 2 0 0 0,-1 0 1 0 0,-1 2-1 0 0,-26-6 206 0 0,18 8-996 0 0,-1 1 0 0 0,0 3 0 0 0,-33-3 996 0 0,21 5-1236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5T06:16:53.393"/>
    </inkml:context>
    <inkml:brush xml:id="br0">
      <inkml:brushProperty name="width" value="0.1" units="cm"/>
      <inkml:brushProperty name="height" value="0.1" units="cm"/>
      <inkml:brushProperty name="color" value="#FFFFFF"/>
    </inkml:brush>
  </inkml:definitions>
  <inkml:trace contextRef="#ctx0" brushRef="#br0">3234 0 7200 0 0,'-21'1'258'0'0,"-1"0"1"0"0,0 1 0 0 0,-14 4-259 0 0,-56 11 1091 0 0,27-5 1570 0 0,-55 17-2661 0 0,50-8 1896 0 0,-61 30-1896 0 0,26-9 652 0 0,-37 18-144 0 0,47-14-200 0 0,-246 127 550 0 0,244-118-702 0 0,-132 79 195 0 0,6 5 48 0 0,-196 131 512 0 0,367-234-778 0 0,-26 19 282 0 0,1 4-415 0 0,-47 41 298 0 0,-64 53 260 0 0,120-96-256 0 0,18-14 140 0 0,-37 40-442 0 0,-5 18-236 0 0,70-74 200 0 0,1 0 0 0 0,-16 28 36 0 0,16-21-8 0 0,10-16-13 0 0,0 0-1 0 0,2 0 1 0 0,-4 9 21 0 0,4-2-7 0 0,0 0 0 0 0,2 1-1 0 0,1-1 1 0 0,1 1 0 0 0,1 7 7 0 0,2-15 22 0 0,1 0 0 0 0,1 0 0 0 0,1 1-1 0 0,1-1 1 0 0,0 0 0 0 0,1 0 0 0 0,1 0 0 0 0,1 0-22 0 0,0-2 57 0 0,0 0 0 0 0,0-1 0 0 0,2 0 0 0 0,0 0 0 0 0,7 11-57 0 0,11 11-16 0 0,2-1-1 0 0,18 17 17 0 0,-30-36-26 0 0,1-2-1 0 0,0 0 1 0 0,1-1-1 0 0,1-1 1 0 0,0 0-1 0 0,6 1 27 0 0,24 11 0 0 0,1-1 0 0 0,2-3 0 0 0,0-2 0 0 0,1-3 0 0 0,0-2 0 0 0,2-2 0 0 0,-1-2 0 0 0,1-3 0 0 0,1-2 0 0 0,34-2 0 0 0,37-4 104 0 0,1-6 0 0 0,16-8-104 0 0,15-8 22 0 0,0-7-1 0 0,-2-7 0 0 0,105-41-21 0 0,-185 52-9 0 0,25-9-78 0 0,4-7 87 0 0,72-42 156 0 0,-4-7 0 0 0,70-56-156 0 0,-118 60 0 0 0,-23 14 0 0 0,139-96-4 0 0,-157 104 62 0 0,57-60-58 0 0,-82 63 43 0 0,38-52-43 0 0,-27 29 61 0 0,-35 44-3 0 0,-2-2 1 0 0,-2-1 0 0 0,-1-1-1 0 0,2-11-58 0 0,-21 31 57 0 0,-1-1 0 0 0,-1-1 0 0 0,-1 0-1 0 0,-1 0 1 0 0,-1-9-57 0 0,5-12 56 0 0,-6 18-43 0 0,-1-1 0 0 0,-1 0-1 0 0,-1 0 1 0 0,-2 0 0 0 0,-1-1-1 0 0,-2 0-12 0 0,4-20 0 0 0,0 38 0 0 0,-1 0 0 0 0,0 0 0 0 0,-1 1 0 0 0,-1-9 0 0 0,-2 3 70 0 0,-1 0-1 0 0,0 1 1 0 0,-1 0 0 0 0,-1 0-1 0 0,-1 0 1 0 0,-1 1-1 0 0,0 1 1 0 0,-1-1-1 0 0,-1 1 1 0 0,0 1-1 0 0,-1 0 1 0 0,-1 1-1 0 0,-12-12-69 0 0,6 7 93 0 0,0 2-1 0 0,-1 0 0 0 0,0 1 0 0 0,-2 1 1 0 0,-21-12-93 0 0,6 11 42 0 0,-1 1 0 0 0,0 2 1 0 0,-1 2-1 0 0,0 1 1 0 0,0 2-1 0 0,-26-1-42 0 0,-27 1-120 0 0,-1 4-1 0 0,-30 4 121 0 0,-39 10-417 0 0,0 7-1 0 0,-111 27 418 0 0,116-9-658 0 0,-10 11 658 0 0,69-19-262 0 0,-37 12-499 0 0,3 5-1 0 0,1 6 0 0 0,3 6 1 0 0,-15 15 761 0 0,63-28-740 0 0,1-3-17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5T06:16:54.534"/>
    </inkml:context>
    <inkml:brush xml:id="br0">
      <inkml:brushProperty name="width" value="0.1" units="cm"/>
      <inkml:brushProperty name="height" value="0.1" units="cm"/>
      <inkml:brushProperty name="color" value="#FFFFFF"/>
    </inkml:brush>
  </inkml:definitions>
  <inkml:trace contextRef="#ctx0" brushRef="#br0">99 214 1376 0 0,'-2'1'107'0'0,"-15"7"229"0"0,15-7 1296 0 0,2-1 559 0 0,0 0 107 0 0,-6 4 1486 0 0,4-3-3525 0 0,0-1 0 0 0,0 0 1 0 0,-1 0-1 0 0,1 0 0 0 0,0 0 0 0 0,0 0 1 0 0,0 0-1 0 0,0 0 0 0 0,0-1 1 0 0,-1 1-1 0 0,1-1 0 0 0,0 0 0 0 0,0 1 1 0 0,0-1-1 0 0,0 0 0 0 0,1 0 1 0 0,-1 0-1 0 0,-1-1-259 0 0,0 0 301 0 0,0 0-1 0 0,-1-1 1 0 0,1 1-1 0 0,0-1 1 0 0,0 1-1 0 0,1-1 1 0 0,-1 0-1 0 0,-2-3-300 0 0,4 4 92 0 0,1 1 0 0 0,0 0 0 0 0,-1 0 0 0 0,1-1 0 0 0,0 1-1 0 0,0 0 1 0 0,0 0 0 0 0,0-1 0 0 0,0 1 0 0 0,0 0-1 0 0,0-1 1 0 0,0 1 0 0 0,1-1-92 0 0,-1-2 164 0 0,0-1-103 0 0,1-1 1 0 0,-1 1 0 0 0,1 0-1 0 0,0 0 1 0 0,0 0 0 0 0,1 0-1 0 0,-1 0 1 0 0,1 0 0 0 0,2-2-62 0 0,2-5 40 0 0,1 0 1 0 0,8-9-41 0 0,-9 14 1 0 0,0 0 1 0 0,1 0-1 0 0,-1 1 1 0 0,2 0-1 0 0,-1 0 1 0 0,1 0-1 0 0,4-1-1 0 0,-5 3 0 0 0,1 1 0 0 0,0 0 0 0 0,0 0 0 0 0,0 1 0 0 0,1 0 0 0 0,-1 1 0 0 0,0 0 0 0 0,1 0 0 0 0,-1 1 0 0 0,1 0 0 0 0,-6 0 0 0 0,-1 0 0 0 0,0 0 0 0 0,1 0 0 0 0,-1 1 0 0 0,0-1 0 0 0,0 1 0 0 0,1 0 0 0 0,-1-1 0 0 0,0 1 0 0 0,0 0 0 0 0,0 0 0 0 0,0 0 0 0 0,0 1 0 0 0,0-1 0 0 0,0 0 0 0 0,0 1 0 0 0,0-1 0 0 0,0 2 0 0 0,1 0 0 0 0,-1 0 0 0 0,0 0 0 0 0,0 0 0 0 0,0 1 0 0 0,0-1 0 0 0,0 1 0 0 0,-1-1 0 0 0,1 1 0 0 0,-1-1 0 0 0,2 10 0 0 0,0-1 0 0 0,-1 0 0 0 0,-1 1 0 0 0,0-1 0 0 0,0 1 0 0 0,-1 0 0 0 0,0 22 0 0 0,-2-1 0 0 0,-1 1 0 0 0,-7 26 0 0 0,1-8 0 0 0,2-15 11 0 0,-3 6-11 0 0,8-35 38 0 0,-1 1 0 0 0,2 0 0 0 0,-1 0 0 0 0,1 7-38 0 0,1-15 85 0 0,0-2 139 0 0,1 0 32 0 0,1 1-210 0 0,0 0 0 0 0,0-1 0 0 0,0 0 0 0 0,0 1 0 0 0,0-1 0 0 0,0 0 0 0 0,0 0 0 0 0,0 0 1 0 0,0 0-1 0 0,0 0 0 0 0,0-1 0 0 0,0 1 0 0 0,0-1 0 0 0,0 1 0 0 0,0-1 0 0 0,0 0 0 0 0,0 0 0 0 0,0 0-46 0 0,6-3 110 0 0,0-1 0 0 0,0 0 0 0 0,5-4-110 0 0,6-6 144 0 0,14-4-71 0 0,-9 4 15 0 0,0-1 0 0 0,12-10-88 0 0,-22 15 109 0 0,1 0-1 0 0,0 0 1 0 0,1 2 0 0 0,0 0-1 0 0,0 1 1 0 0,1 0-1 0 0,9-2-108 0 0,8-3 163 0 0,-24 8-107 0 0,1 1-1 0 0,-1 0 1 0 0,4 0-56 0 0,-6 0 66 0 0,-6 3-58 0 0,-1 1-1 0 0,0-1 1 0 0,0 1 0 0 0,1-1 0 0 0,-1 1-1 0 0,0-1 1 0 0,1 1 0 0 0,-1 0 0 0 0,0 0-1 0 0,1-1 1 0 0,-1 1 0 0 0,0 0 0 0 0,1 0-1 0 0,0 1-7 0 0,11 8-2857 0 0,-16-6 1305 0 0,-9 11-15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5T06:17:00.571"/>
    </inkml:context>
    <inkml:brush xml:id="br0">
      <inkml:brushProperty name="width" value="0.05" units="cm"/>
      <inkml:brushProperty name="height" value="0.05" units="cm"/>
      <inkml:brushProperty name="color" value="#CC0066"/>
    </inkml:brush>
  </inkml:definitions>
  <inkml:trace contextRef="#ctx0" brushRef="#br0">94 128 9872 0 0,'0'0'454'0'0,"0"0"-11"0"0,-1-1-286 0 0,-4-15-5 0 0,5 15 546 0 0,0 1 234 0 0,-4-6 578 0 0,3 5 5511 0 0,-5 27-6349 0 0,2-8-509 0 0,-1 21-85 0 0,2 0 0 0 0,1 0 0 0 0,3 6-78 0 0,-1-11-5 0 0,0-32 5 0 0,0 4 0 0 0,1 1 0 0 0,-1-1 0 0 0,1 0 0 0 0,0 1 0 0 0,2 2 0 0 0,0 6 0 0 0,-2-4 16 0 0,-1-9 59 0 0,0-9 74 0 0,0-12-90 0 0,0 5-35 0 0,0-1 0 0 0,0 1 1 0 0,-2 0-1 0 0,1 0 0 0 0,-2 0 0 0 0,-2-9-24 0 0,-4-8 7 0 0,2 0-1 0 0,-2-21-6 0 0,5 23 79 0 0,-2 1 1 0 0,-1-1-1 0 0,-5-11-79 0 0,5 11 133 0 0,7 29-135 0 0,0 0-1 0 0,-1-1 1 0 0,1 1-1 0 0,0 0 1 0 0,0-1-1 0 0,0 1 1 0 0,0-1-1 0 0,0 1 1 0 0,0 0 0 0 0,0-1-1 0 0,0 1 1 0 0,0-1-1 0 0,0 1 1 0 0,0 0-1 0 0,0-1 1 0 0,0 1-1 0 0,0-1 1 0 0,0 1-1 0 0,0 0 1 0 0,0-1-1 0 0,0 1 1 0 0,0 0-1 0 0,1-1 1 0 0,-1 1-1 0 0,0-1 1 0 0,0 1-1 0 0,0 0 1 0 0,1 0-1 0 0,-1-1 3 0 0,1 2-2 0 0,0-1-1 0 0,0 1 1 0 0,0-1-1 0 0,0 1 1 0 0,-1 0-1 0 0,1 0 0 0 0,0-1 1 0 0,0 1-1 0 0,-1 0 1 0 0,1 0-1 0 0,0 0 0 0 0,-1 0 1 0 0,1 0-1 0 0,0 0 3 0 0,6 11-19 0 0,-1 0 0 0 0,0 0 0 0 0,0 1 0 0 0,-1-1 0 0 0,-1 1 0 0 0,0 3 19 0 0,7 30 26 0 0,-1 7-26 0 0,-5-28 48 0 0,0 10-48 0 0,-4-22 0 0 0,1 0 0 0 0,1 0 0 0 0,1 3 0 0 0,2 15-14 0 0,-5-24-76 0 0,0-1 0 0 0,0 1 0 0 0,1-1 0 0 0,0 1 0 0 0,0 0 90 0 0,6 19-1105 0 0,-2-9-4675 0 0,-5-14-950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5T06:16:59.438"/>
    </inkml:context>
    <inkml:brush xml:id="br0">
      <inkml:brushProperty name="width" value="0.05" units="cm"/>
      <inkml:brushProperty name="height" value="0.05" units="cm"/>
      <inkml:brushProperty name="color" value="#CC0066"/>
    </inkml:brush>
  </inkml:definitions>
  <inkml:trace contextRef="#ctx0" brushRef="#br0">3001 15 2304 0 0,'0'0'101'0'0,"-2"0"1"0"0,-25-4 31 0 0,19 2 1446 0 0,1 1 1 0 0,0 0-1 0 0,-7 0-1579 0 0,-32-5 3007 0 0,22 7-2200 0 0,0 1 1 0 0,-12 3-808 0 0,-26 3 800 0 0,23-4 87 0 0,0 1 1 0 0,-31 10-888 0 0,-77 26 1431 0 0,99-27-1312 0 0,-11 6 90 0 0,-6 5-209 0 0,-41 15 68 0 0,64-27-32 0 0,1 3-1 0 0,0 1 1 0 0,-12 8-36 0 0,-213 109 128 0 0,148-73-82 0 0,-49 26 36 0 0,83-40-48 0 0,-70 40 177 0 0,-61 50-211 0 0,138-85 48 0 0,23-16 21 0 0,-40 35-69 0 0,8 0-4 0 0,-35 30 203 0 0,-31 48 422 0 0,87-83-605 0 0,35-33-16 0 0,1 0 0 0 0,-22 34 0 0 0,-42 76 0 0 0,80-123 0 0 0,-2 4 0 0 0,1-4 0 0 0,1 1 0 0 0,1 1 0 0 0,1 0 0 0 0,1 0 0 0 0,1 2 0 0 0,-1 5 0 0 0,4-12 0 0 0,1 1 0 0 0,0 0 0 0 0,0 7 0 0 0,4-17 2 0 0,-2 11 30 0 0,0 1-1 0 0,1 0 1 0 0,2-1 0 0 0,0 1 0 0 0,0 0-1 0 0,4 15-31 0 0,-2-21 35 0 0,1 0-1 0 0,1 1 1 0 0,0-1-1 0 0,0-1 1 0 0,2 1-1 0 0,0-1 1 0 0,0 0-1 0 0,1 0 0 0 0,1 0 1 0 0,0-1-1 0 0,0 0 1 0 0,2 0-35 0 0,2 0 32 0 0,0-1 1 0 0,0 0-1 0 0,1 0 0 0 0,1-1 1 0 0,0-1-1 0 0,0-1 0 0 0,5 3-32 0 0,-1-2 34 0 0,0-1-1 0 0,1-1 1 0 0,0 0-1 0 0,1-2 0 0 0,-1 0 1 0 0,14 1-34 0 0,-4-3 54 0 0,0-1 0 0 0,-1-1 0 0 0,1-1-1 0 0,12-3-53 0 0,-30 2 15 0 0,78-7 74 0 0,-1-3-1 0 0,31-11-88 0 0,-40 3 2 0 0,257-69 19 0 0,-201 41 202 0 0,-2-5 1 0 0,22-18-224 0 0,71-51-202 0 0,-171 89 218 0 0,30-16 66 0 0,-3-4 0 0 0,3-7-82 0 0,17-15 80 0 0,78-62-80 0 0,-25 12 5 0 0,37-34 198 0 0,17-14-73 0 0,-194 160-132 0 0,24-22 2 0 0,-1-3 0 0 0,19-23 0 0 0,-56 58 0 0 0,24-26-88 0 0,-2-2-1 0 0,-2 0 1 0 0,14-25 88 0 0,-30 45 23 0 0,-1 1-1 0 0,0-1 0 0 0,0 0 1 0 0,-1 0-1 0 0,0-1 1 0 0,0 1-1 0 0,-1-1 1 0 0,-1 1-1 0 0,0-4-22 0 0,0-1 38 0 0,-1 1 0 0 0,0 0-1 0 0,-1 0 1 0 0,-1 0-1 0 0,-1 0 1 0 0,-2-10-38 0 0,-2-7 119 0 0,4 19-42 0 0,0-1 0 0 0,-1 1-1 0 0,-5-11-76 0 0,-9-17 703 0 0,-17-26-703 0 0,26 50 137 0 0,-2 1 0 0 0,0-1 0 0 0,-1 2-1 0 0,0 0 1 0 0,-7-5-137 0 0,-30-24 313 0 0,-43-28-313 0 0,70 57 23 0 0,-1 1 0 0 0,0 1 0 0 0,-1 1 0 0 0,-1 1 0 0 0,-9-1-23 0 0,-8-5 20 0 0,6 4-16 0 0,-1 1 0 0 0,0 2 0 0 0,0 1 0 0 0,-1 2 0 0 0,-19 0-4 0 0,-3 3-218 0 0,0 2 1 0 0,0 3-1 0 0,-6 4 218 0 0,7 2-587 0 0,0 3 0 0 0,0 2 1 0 0,2 3-1 0 0,-26 11 587 0 0,21-4-607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5T06:17:01.851"/>
    </inkml:context>
    <inkml:brush xml:id="br0">
      <inkml:brushProperty name="width" value="0.05" units="cm"/>
      <inkml:brushProperty name="height" value="0.05" units="cm"/>
      <inkml:brushProperty name="color" value="#CC0066"/>
    </inkml:brush>
  </inkml:definitions>
  <inkml:trace contextRef="#ctx0" brushRef="#br0">72 319 5528 0 0,'0'0'422'0'0,"0"0"-72"0"0,-7-1 2142 0 0,4-1-1936 0 0,-1 0 1 0 0,1-1-1 0 0,0 1 1 0 0,-1-1-1 0 0,1 1 1 0 0,0-1-1 0 0,0 0 1 0 0,1 0-1 0 0,-1 0 1 0 0,1 0-1 0 0,-1-1 1 0 0,1 1-1 0 0,0-1-556 0 0,-2-4 596 0 0,-1 0-1 0 0,2 0 0 0 0,-1 0 0 0 0,1 0 0 0 0,-1-6-595 0 0,3 9 295 0 0,1-1 1 0 0,0 1-1 0 0,0-1 0 0 0,0 1 1 0 0,1-1-1 0 0,-1 1 0 0 0,3-6-295 0 0,-1-3 305 0 0,13-30 640 0 0,-13 40-903 0 0,-1 0 0 0 0,2 0 0 0 0,-1 0 0 0 0,0 0-1 0 0,1 0 1 0 0,-1 0 0 0 0,1 1 0 0 0,0-1 0 0 0,0 1 0 0 0,1 0-1 0 0,-1 0 1 0 0,4-3-42 0 0,-1 1 65 0 0,-6 5-64 0 0,2-1 14 0 0,0-1 1 0 0,0 1-1 0 0,-1-1 1 0 0,1 0-1 0 0,0 1 1 0 0,-1-1-1 0 0,1 0 0 0 0,-1 0 1 0 0,0 0-1 0 0,0-1 1 0 0,0 1-1 0 0,0 0 1 0 0,0 0-1 0 0,0-2-15 0 0,0 3 6 0 0,0 0-1 0 0,-1 0 0 0 0,1 0 0 0 0,0 0 0 0 0,0 0 1 0 0,0 0-1 0 0,0 0 0 0 0,0 0 0 0 0,0 0 1 0 0,0 1-1 0 0,0-1 0 0 0,0 0 0 0 0,0 1 0 0 0,1-1 1 0 0,-1 0-6 0 0,25-9-37 0 0,-18 7-13 0 0,-3 2 44 0 0,0 0 0 0 0,0 0 0 0 0,0 0 0 0 0,1 1 0 0 0,-1-1 0 0 0,0 1 0 0 0,0 1 0 0 0,0-1 0 0 0,0 1 0 0 0,0 0 0 0 0,0 0 0 0 0,0 0 0 0 0,0 1 0 0 0,-1-1 0 0 0,1 1-1 0 0,0 1 1 0 0,-1-1 0 0 0,1 0 0 0 0,-1 1 0 0 0,0 0 0 0 0,0 0 0 0 0,0 1 0 0 0,0-1 0 0 0,-1 1 0 0 0,1-1 0 0 0,1 3 6 0 0,-1 0 3 0 0,1 1 0 0 0,-1 0 0 0 0,0 0-1 0 0,0 0 1 0 0,-1 0 0 0 0,0 0 0 0 0,0 1 0 0 0,-1-1 0 0 0,0 1 0 0 0,0 0 0 0 0,-1 0-1 0 0,0 0 1 0 0,0 3-3 0 0,-1 0-28 0 0,0 0 0 0 0,-1 0 0 0 0,0-1-1 0 0,-1 1 1 0 0,0 0 0 0 0,0-1-1 0 0,-1 1 1 0 0,-1-1 0 0 0,0 0 0 0 0,-2 5 28 0 0,-6 5-9 0 0,0 1 0 0 0,-2-2 0 0 0,0 0 0 0 0,-1 0 0 0 0,0-2 0 0 0,-8 6 9 0 0,16-17 0 0 0,5-5 0 0 0,0 1 0 0 0,0-1 0 0 0,0 1 0 0 0,0 0 0 0 0,1 0 0 0 0,-1 0 0 0 0,0 0 0 0 0,1 0 0 0 0,0 0 0 0 0,-1 0 0 0 0,1 0 0 0 0,0 1 0 0 0,0-1 0 0 0,0 2 0 0 0,-1 2-1 0 0,1-3 2 0 0,1-1 0 0 0,-1 0 0 0 0,0 0-1 0 0,0 0 1 0 0,0 0 0 0 0,-1 0 0 0 0,1 0 0 0 0,0 0 0 0 0,-1 0 0 0 0,1 0-1 0 0,-1 0 1 0 0,1-1 0 0 0,-1 1 0 0 0,0 0-1 0 0,-16 18 261 0 0,16-18-185 0 0,2-2 16 0 0,-5 1-46 0 0,2-1 619 0 0,7-6-296 0 0,-1 3-362 0 0,0 1 0 0 0,0 0 1 0 0,0 0-1 0 0,1 0 0 0 0,-1 0 0 0 0,1 0 0 0 0,-1 1 0 0 0,1 0 0 0 0,-1-1 0 0 0,3 1-7 0 0,10-5 1 0 0,27-9-1 0 0,-30 9 2 0 0,1 0 1 0 0,-1 1-1 0 0,1 1 0 0 0,0 0 0 0 0,11-1-2 0 0,-14 2 9 0 0,98-16 131 0 0,-91 17-140 0 0,-2 0 0 0 0,1 0 0 0 0,-1 2 0 0 0,7 0 0 0 0,-13 1 0 0 0,3 4-202 0 0,-13-2-364 0 0,2-3-300 0 0,-2 0-724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7T15:27:29.003"/>
    </inkml:context>
    <inkml:brush xml:id="br0">
      <inkml:brushProperty name="width" value="0.05" units="cm"/>
      <inkml:brushProperty name="height" value="0.05" units="cm"/>
      <inkml:brushProperty name="color" value="#FFC114"/>
    </inkml:brush>
  </inkml:definitions>
  <inkml:trace contextRef="#ctx0" brushRef="#br0">861 220 1376 0 0,'0'-5'102'0'0,"-1"1"1"0"0,0 0-1 0 0,0-1 0 0 0,0 1 1 0 0,-1-4-103 0 0,-4-16 3580 0 0,6 21-3138 0 0,-1 0 1 0 0,0 0 0 0 0,0 0-1 0 0,0 0 1 0 0,0 0-1 0 0,-1 1 1 0 0,1-1 0 0 0,-1 0-1 0 0,1 1 1 0 0,-1-1 0 0 0,0 1-1 0 0,-1-2-442 0 0,-8-10 861 0 0,7 9-506 0 0,-1 0 0 0 0,0 0 1 0 0,0 0-1 0 0,0 1 1 0 0,-1 0-1 0 0,0 0 1 0 0,0 0-1 0 0,0 1 0 0 0,-2-2-355 0 0,-5-2 754 0 0,4 2-342 0 0,0 1 0 0 0,0 0 1 0 0,0 1-1 0 0,-1 0 0 0 0,1 1 1 0 0,-1-1-1 0 0,0 2 1 0 0,0 0-1 0 0,-8-1-412 0 0,-5 2 549 0 0,0 0 0 0 0,-1 2 0 0 0,-12 2-549 0 0,-1 3 195 0 0,0 2-1 0 0,1 1 0 0 0,1 2 1 0 0,0 1-1 0 0,0 2 1 0 0,1 1-1 0 0,-9 8-194 0 0,22-12 0 0 0,0 2 0 0 0,1 0 0 0 0,0 1 0 0 0,1 1 0 0 0,1 1 0 0 0,1 1 0 0 0,0 0 0 0 0,-3 6 0 0 0,9-8 20 0 0,1 1 0 0 0,1 1 0 0 0,0 0 0 0 0,2 0 0 0 0,0 0 0 0 0,0 1 0 0 0,2 0 0 0 0,-2 13-20 0 0,5-20 10 0 0,1-1-1 0 0,0 1 0 0 0,1 0 1 0 0,0-1-1 0 0,1 1 0 0 0,0-1 1 0 0,1 1-1 0 0,0-1 0 0 0,2 3-9 0 0,4 13 20 0 0,1 0 0 0 0,1-1 0 0 0,5 5-20 0 0,-9-19-1 0 0,2 0 0 0 0,-1-1 1 0 0,2 0-1 0 0,0 0 0 0 0,0-1 0 0 0,8 7 1 0 0,-8-8-7 0 0,8 7 2 0 0,1 0-1 0 0,0-2 1 0 0,1 0-1 0 0,0-1 0 0 0,1-1 1 0 0,1-1-1 0 0,0 0 6 0 0,25 9-10 0 0,0-2-1 0 0,38 9 11 0 0,-40-16 32 0 0,0-1-1 0 0,1-3 1 0 0,19 0-32 0 0,32-1 111 0 0,8-4-111 0 0,-56-3 35 0 0,-1-2 1 0 0,0-3 0 0 0,0-1 0 0 0,44-14-36 0 0,-32 4 135 0 0,-2-2 0 0 0,-1-4 0 0 0,36-19-135 0 0,-76 34 73 0 0,0-1 0 0 0,-1-1 0 0 0,1 0 0 0 0,-2-2 0 0 0,0 1 0 0 0,6-7-73 0 0,-14 12 53 0 0,0-1 0 0 0,0 1 0 0 0,-1-1 0 0 0,0-1 0 0 0,0 1 0 0 0,-1-1 0 0 0,1 1 0 0 0,-2-1 0 0 0,1 0 0 0 0,-1-1 0 0 0,0 1 0 0 0,-1 0 0 0 0,0-1 0 0 0,0-4-53 0 0,-1-6 208 0 0,0 0-1 0 0,-2 0 1 0 0,0 0 0 0 0,-1 0 0 0 0,-1 0 0 0 0,-2-2-208 0 0,-3-13 574 0 0,-2 1 1 0 0,-13-30-575 0 0,10 35 143 0 0,-1 0 1 0 0,-1 1 0 0 0,-2 1 0 0 0,-1 0 0 0 0,-1 2 0 0 0,-1 0-1 0 0,-1 1 1 0 0,0 1 0 0 0,-24-18-144 0 0,26 26-83 0 0,0 0 0 0 0,0 1 0 0 0,-2 1 0 0 0,1 1 0 0 0,-2 1 0 0 0,1 1 0 0 0,-1 0 0 0 0,-12-1 83 0 0,-6-1-198 0 0,1 3 0 0 0,-1 1 0 0 0,-1 2 0 0 0,-20 0 198 0 0,25 5-238 0 0,0 1 0 0 0,1 2 0 0 0,-1 1-1 0 0,1 2 1 0 0,-24 8 238 0 0,-17 7-1451 0 0,0 5 0 0 0,1 3 1451 0 0,9-5-1179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7T15:27:29.903"/>
    </inkml:context>
    <inkml:brush xml:id="br0">
      <inkml:brushProperty name="width" value="0.05" units="cm"/>
      <inkml:brushProperty name="height" value="0.05" units="cm"/>
      <inkml:brushProperty name="color" value="#FFC114"/>
    </inkml:brush>
  </inkml:definitions>
  <inkml:trace contextRef="#ctx0" brushRef="#br0">891 232 14368 0 0,'-42'-24'1549'0'0,"29"16"-947"0"0,0 0 1 0 0,-1 1 0 0 0,-9-4-603 0 0,10 7 497 0 0,0 0 0 0 0,-1 1 1 0 0,1 0-1 0 0,-1 1 0 0 0,1 1 0 0 0,-1 0 1 0 0,0 1-1 0 0,1 0 0 0 0,-1 1 1 0 0,-2 1-498 0 0,-23 5 887 0 0,-1 1 0 0 0,-28 12-887 0 0,34-10 295 0 0,-3 1 26 0 0,2 1 0 0 0,0 2 0 0 0,-20 12-321 0 0,36-17 35 0 0,1 2 0 0 0,0 1 0 0 0,1 0 0 0 0,0 1 0 0 0,1 1 0 0 0,1 0 0 0 0,-3 4-35 0 0,0 3 0 0 0,1 0 0 0 0,1 2 0 0 0,1-1 0 0 0,-11 24 0 0 0,15-25 19 0 0,0 0 0 0 0,2 1 0 0 0,1 1 0 0 0,-1 2-19 0 0,5-6-15 0 0,0 1-1 0 0,2 0 1 0 0,0 0-1 0 0,1 0 1 0 0,1 0-1 0 0,1 0 1 0 0,0 0 0 0 0,2 0-1 0 0,0 0 1 0 0,1-1-1 0 0,1 1 1 0 0,1-1-1 0 0,1 0 1 0 0,1-1-1 0 0,0 0 1 0 0,1 0-1 0 0,1 0 1 0 0,1-1 0 0 0,0-1-1 0 0,1 0 1 0 0,1 0-1 0 0,1-1 16 0 0,-2-4-83 0 0,1 0 0 0 0,0 0-1 0 0,0-2 1 0 0,1 1 0 0 0,0-2 0 0 0,6 3 83 0 0,15 6-340 0 0,1-2 1 0 0,4 0 339 0 0,1-3-362 0 0,0-1 0 0 0,1-2 0 0 0,0-2 0 0 0,16-1 362 0 0,6-2-309 0 0,1-3 1 0 0,-1-3-1 0 0,63-10 309 0 0,-70 5-25 0 0,-1-2-1 0 0,0-3 0 0 0,0-2 0 0 0,33-15 26 0 0,-63 20 127 0 0,-1-2-1 0 0,0-1 0 0 0,0-1 1 0 0,-2-1-1 0 0,1-1 0 0 0,-2-2 0 0 0,0 0 1 0 0,-1-1-1 0 0,-1-1 0 0 0,10-12-126 0 0,-23 23 85 0 0,-1 0 0 0 0,-1-1 0 0 0,1 1 0 0 0,-1-1 0 0 0,-1 0 0 0 0,1-1-1 0 0,-2 1 1 0 0,1-1 0 0 0,-1 0 0 0 0,-1 1 0 0 0,0-1 0 0 0,0-1 0 0 0,-1 1 0 0 0,0-2-85 0 0,-1-5 104 0 0,0 0 0 0 0,-2 0 1 0 0,0 0-1 0 0,0 0 1 0 0,-2 0-1 0 0,0 1 1 0 0,-1-1-1 0 0,-2-1-104 0 0,-5-15 183 0 0,-1 1 0 0 0,-2 0-1 0 0,-1 1 1 0 0,-2 1 0 0 0,-1 0-1 0 0,-9-10-182 0 0,-9-5 228 0 0,-1 1 0 0 0,-2 1 0 0 0,-2 3 0 0 0,-11-7-228 0 0,23 23 25 0 0,-1 1 0 0 0,-1 2 0 0 0,-2 1 0 0 0,0 1 0 0 0,0 2 0 0 0,-34-11-25 0 0,29 15-193 0 0,0 2 1 0 0,-1 1 0 0 0,0 2 0 0 0,-1 2 0 0 0,0 2 0 0 0,0 1-1 0 0,-9 3 193 0 0,13 1-4062 0 0,-1 2-1 0 0,-31 7 4063 0 0,12 1-7766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7T16:07:12.458"/>
    </inkml:context>
    <inkml:brush xml:id="br0">
      <inkml:brushProperty name="width" value="0.05" units="cm"/>
      <inkml:brushProperty name="height" value="0.05" units="cm"/>
      <inkml:brushProperty name="color" value="#FFC114"/>
    </inkml:brush>
  </inkml:definitions>
  <inkml:trace contextRef="#ctx0" brushRef="#br0">23 94 13304 0 0,'-10'-30'584'0'0,"4"20"128"0"0,0 2-568 0 0,6-3-144 0 0,0 1 0 0 0,0 0 0 0 0,12 0-1208 0 0,-2 6-264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3T16:20:17.370"/>
    </inkml:context>
    <inkml:brush xml:id="br0">
      <inkml:brushProperty name="width" value="0.05" units="cm"/>
      <inkml:brushProperty name="height" value="0.05" units="cm"/>
      <inkml:brushProperty name="color" value="#CC0066"/>
    </inkml:brush>
  </inkml:definitions>
  <inkml:trace contextRef="#ctx0" brushRef="#br0">1481 42 10512 0 0,'-56'9'3200'0'0,"2"2"1"0"0,-49 17-3201 0 0,54-14 917 0 0,-10 4-544 0 0,2 3-1 0 0,1 2 1 0 0,0 2-1 0 0,2 3 1 0 0,1 3 0 0 0,1 1-1 0 0,2 3 1 0 0,2 2-1 0 0,-6 8-372 0 0,-160 151 160 0 0,157-137 145 0 0,2 2 0 0 0,-23 38-305 0 0,18-14 419 0 0,3 2 0 0 0,-15 38-419 0 0,56-93 0 0 0,1 1 0 0 0,2 0 0 0 0,1 2 0 0 0,2-1 0 0 0,-4 28 0 0 0,11-46 22 0 0,1 0-1 0 0,1 0 0 0 0,0 0 1 0 0,1 0-1 0 0,1 0 0 0 0,1 0 1 0 0,0 0-1 0 0,1-1 0 0 0,0 1 1 0 0,1-1-1 0 0,1 1 0 0 0,1-1 1 0 0,0-1-1 0 0,1 1 0 0 0,5 7-21 0 0,-3-8 17 0 0,0-1-1 0 0,1 0 1 0 0,1-1-1 0 0,0 0 1 0 0,0 0-1 0 0,1-1 0 0 0,1-1 1 0 0,0 0-1 0 0,14 8-16 0 0,-7-7 20 0 0,1 0-1 0 0,1-2 0 0 0,0 0 1 0 0,0-1-1 0 0,0-1 0 0 0,14 1-19 0 0,15 1 1 0 0,-1-2 0 0 0,1-2 0 0 0,1-3 0 0 0,-1-2-1 0 0,0-2 1 0 0,0-2 0 0 0,15-5-1 0 0,57-14-22 0 0,-1-5 0 0 0,49-21 22 0 0,176-73 102 0 0,-110 26 8 0 0,-126 49-85 0 0,50-22 24 0 0,-3-7 1 0 0,42-32-50 0 0,-160 84 28 0 0,86-53 256 0 0,-79 45-226 0 0,-9 7-20 0 0,-1-2 0 0 0,21-21-38 0 0,-21 15 44 0 0,-3-2 0 0 0,0-1 0 0 0,3-9-44 0 0,-26 30 16 0 0,0-1-1 0 0,-1 1 1 0 0,-1-1 0 0 0,-1-1-1 0 0,0 0 1 0 0,-1 0-1 0 0,0-1 1 0 0,-2 1 0 0 0,0-1-1 0 0,-1-3-15 0 0,-1 1 45 0 0,-1 0-1 0 0,-1 0 0 0 0,-1 0 1 0 0,-1 0-1 0 0,-1 0 0 0 0,0 1 0 0 0,-5-19-44 0 0,3 22 41 0 0,-1 1-1 0 0,0 0 0 0 0,-1-1 0 0 0,-1 2 0 0 0,0-1 1 0 0,0 1-1 0 0,-2 0 0 0 0,0 1 0 0 0,-11-13-40 0 0,6 9 64 0 0,-2 0 0 0 0,0 0 0 0 0,-1 2 0 0 0,0 0 0 0 0,-16-10-64 0 0,3 6 146 0 0,0 1 0 0 0,-1 1 0 0 0,-1 2 0 0 0,-10-2-146 0 0,-7 1-63 0 0,-1 3-1 0 0,-1 1 1 0 0,-10 2 63 0 0,-48-4-432 0 0,0 6 432 0 0,10 3-48 0 0,1 5 1 0 0,-1 4-1 0 0,1 5 1 0 0,0 4 0 0 0,1 4-1 0 0,1 4 1 0 0,1 4-1 0 0,1 5 1 0 0,-12 9 47 0 0,17-1-536 0 0,3 4 1 0 0,1 4-1 0 0,2 3 0 0 0,-39 33 536 0 0,66-42-601 0 0,-81 62-2484 0 0,76-51 1411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5T06:16:47.228"/>
    </inkml:context>
    <inkml:brush xml:id="br0">
      <inkml:brushProperty name="width" value="0.1" units="cm"/>
      <inkml:brushProperty name="height" value="0.1" units="cm"/>
      <inkml:brushProperty name="color" value="#FFFFFF"/>
    </inkml:brush>
  </inkml:definitions>
  <inkml:trace contextRef="#ctx0" brushRef="#br0">14 7 1376 0 0,'0'0'317'0'0,"0"0"797"0"0,0 0 350 0 0,0 0 67 0 0,0 0-96 0 0,0 0-478 0 0,0 0-205 0 0,0 0-44 0 0,0 0-22 0 0,0 0-53 0 0,0 0-22 0 0,0-6 337 0 0,0 6 2492 0 0,0 57-2978 0 0,-1 17 479 0 0,7 43-941 0 0,-5-59-3 0 0,-1-40 24 0 0,1 0 0 0 0,0 0 0 0 0,1 3-21 0 0,-1-14 0 0 0,0 1-1 0 0,-1 0 1 0 0,0-1-1 0 0,0 3 1 0 0,-1 11 406 0 0,1-24-423 0 0,0-58-374 0 0,-4-15 391 0 0,3 67 18 0 0,1 0 0 0 0,0 0 0 0 0,1 0 0 0 0,1-2-18 0 0,0-23 155 0 0,-2 21-84 0 0,-1-1 1 0 0,-1 1-1 0 0,0 0 0 0 0,-2-7-71 0 0,0-1 0 0 0,1-1 0 0 0,0 0 0 0 0,2-18 0 0 0,1 22 0 0 0,-1 8-7 0 0,-1 13-32 0 0,0 14-133 0 0,5-3 113 0 0,-1 1 0 0 0,-1-1 0 0 0,-1 1 0 0 0,0 0 1 0 0,-1 3 58 0 0,1 43 8 0 0,4-25 4 0 0,-1-5 888 0 0,-1 13-900 0 0,-1-31 238 0 0,0-1 0 0 0,1 1 0 0 0,2 5-238 0 0,2 15 252 0 0,-5-32-261 0 0,1 18-929 0 0,0 0-1 0 0,0 9 939 0 0,-2-28-9 0 0,0 2 31 0 0,-5 4-175 0 0,2-22-1542 0 0,-7-11 681 0 0,7 21-8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5T06:17:00.571"/>
    </inkml:context>
    <inkml:brush xml:id="br0">
      <inkml:brushProperty name="width" value="0.05" units="cm"/>
      <inkml:brushProperty name="height" value="0.05" units="cm"/>
      <inkml:brushProperty name="color" value="#CC0066"/>
    </inkml:brush>
  </inkml:definitions>
  <inkml:trace contextRef="#ctx0" brushRef="#br0">94 128 9872 0 0,'0'0'454'0'0,"0"0"-11"0"0,-1-1-286 0 0,-4-15-5 0 0,5 15 546 0 0,0 1 234 0 0,-4-6 578 0 0,3 5 5511 0 0,-5 27-6349 0 0,2-8-509 0 0,-1 21-85 0 0,2 0 0 0 0,1 0 0 0 0,3 6-78 0 0,-1-11-5 0 0,0-32 5 0 0,0 4 0 0 0,1 1 0 0 0,-1-1 0 0 0,1 0 0 0 0,0 1 0 0 0,2 2 0 0 0,0 6 0 0 0,-2-4 16 0 0,-1-9 59 0 0,0-9 74 0 0,0-12-90 0 0,0 5-35 0 0,0-1 0 0 0,0 1 1 0 0,-2 0-1 0 0,1 0 0 0 0,-2 0 0 0 0,-2-9-24 0 0,-4-8 7 0 0,2 0-1 0 0,-2-21-6 0 0,5 23 79 0 0,-2 1 1 0 0,-1-1-1 0 0,-5-11-79 0 0,5 11 133 0 0,7 29-135 0 0,0 0-1 0 0,-1-1 1 0 0,1 1-1 0 0,0 0 1 0 0,0-1-1 0 0,0 1 1 0 0,0-1-1 0 0,0 1 1 0 0,0 0 0 0 0,0-1-1 0 0,0 1 1 0 0,0-1-1 0 0,0 1 1 0 0,0 0-1 0 0,0-1 1 0 0,0 1-1 0 0,0-1 1 0 0,0 1-1 0 0,0 0 1 0 0,0-1-1 0 0,0 1 1 0 0,0 0-1 0 0,1-1 1 0 0,-1 1-1 0 0,0-1 1 0 0,0 1-1 0 0,0 0 1 0 0,1 0-1 0 0,-1-1 3 0 0,1 2-2 0 0,0-1-1 0 0,0 1 1 0 0,0-1-1 0 0,0 1 1 0 0,-1 0-1 0 0,1 0 0 0 0,0-1 1 0 0,0 1-1 0 0,-1 0 1 0 0,1 0-1 0 0,0 0 0 0 0,-1 0 1 0 0,1 0-1 0 0,0 0 3 0 0,6 11-19 0 0,-1 0 0 0 0,0 0 0 0 0,0 1 0 0 0,-1-1 0 0 0,-1 1 0 0 0,0 3 19 0 0,7 30 26 0 0,-1 7-26 0 0,-5-28 48 0 0,0 10-48 0 0,-4-22 0 0 0,1 0 0 0 0,1 0 0 0 0,1 3 0 0 0,2 15-14 0 0,-5-24-76 0 0,0-1 0 0 0,0 1 0 0 0,1-1 0 0 0,0 1 0 0 0,0 0 90 0 0,6 19-1105 0 0,-2-9-4675 0 0,-5-14-950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3T16:20:17.370"/>
    </inkml:context>
    <inkml:brush xml:id="br0">
      <inkml:brushProperty name="width" value="0.05" units="cm"/>
      <inkml:brushProperty name="height" value="0.05" units="cm"/>
      <inkml:brushProperty name="color" value="#CC0066"/>
    </inkml:brush>
  </inkml:definitions>
  <inkml:trace contextRef="#ctx0" brushRef="#br0">1481 42 10512 0 0,'-56'9'3200'0'0,"2"2"1"0"0,-49 17-3201 0 0,54-14 917 0 0,-10 4-544 0 0,2 3-1 0 0,1 2 1 0 0,0 2-1 0 0,2 3 1 0 0,1 3 0 0 0,1 1-1 0 0,2 3 1 0 0,2 2-1 0 0,-6 8-372 0 0,-160 151 160 0 0,157-137 145 0 0,2 2 0 0 0,-23 38-305 0 0,18-14 419 0 0,3 2 0 0 0,-15 38-419 0 0,56-93 0 0 0,1 1 0 0 0,2 0 0 0 0,1 2 0 0 0,2-1 0 0 0,-4 28 0 0 0,11-46 22 0 0,1 0-1 0 0,1 0 0 0 0,0 0 1 0 0,1 0-1 0 0,1 0 0 0 0,1 0 1 0 0,0 0-1 0 0,1-1 0 0 0,0 1 1 0 0,1-1-1 0 0,1 1 0 0 0,1-1 1 0 0,0-1-1 0 0,1 1 0 0 0,5 7-21 0 0,-3-8 17 0 0,0-1-1 0 0,1 0 1 0 0,1-1-1 0 0,0 0 1 0 0,0 0-1 0 0,1-1 0 0 0,1-1 1 0 0,0 0-1 0 0,14 8-16 0 0,-7-7 20 0 0,1 0-1 0 0,1-2 0 0 0,0 0 1 0 0,0-1-1 0 0,0-1 0 0 0,14 1-19 0 0,15 1 1 0 0,-1-2 0 0 0,1-2 0 0 0,1-3 0 0 0,-1-2-1 0 0,0-2 1 0 0,0-2 0 0 0,15-5-1 0 0,57-14-22 0 0,-1-5 0 0 0,49-21 22 0 0,176-73 102 0 0,-110 26 8 0 0,-126 49-85 0 0,50-22 24 0 0,-3-7 1 0 0,42-32-50 0 0,-160 84 28 0 0,86-53 256 0 0,-79 45-226 0 0,-9 7-20 0 0,-1-2 0 0 0,21-21-38 0 0,-21 15 44 0 0,-3-2 0 0 0,0-1 0 0 0,3-9-44 0 0,-26 30 16 0 0,0-1-1 0 0,-1 1 1 0 0,-1-1 0 0 0,-1-1-1 0 0,0 0 1 0 0,-1 0-1 0 0,0-1 1 0 0,-2 1 0 0 0,0-1-1 0 0,-1-3-15 0 0,-1 1 45 0 0,-1 0-1 0 0,-1 0 0 0 0,-1 0 1 0 0,-1 0-1 0 0,-1 0 0 0 0,0 1 0 0 0,-5-19-44 0 0,3 22 41 0 0,-1 1-1 0 0,0 0 0 0 0,-1-1 0 0 0,-1 2 0 0 0,0-1 1 0 0,0 1-1 0 0,-2 0 0 0 0,0 1 0 0 0,-11-13-40 0 0,6 9 64 0 0,-2 0 0 0 0,0 0 0 0 0,-1 2 0 0 0,0 0 0 0 0,-16-10-64 0 0,3 6 146 0 0,0 1 0 0 0,-1 1 0 0 0,-1 2 0 0 0,-10-2-146 0 0,-7 1-63 0 0,-1 3-1 0 0,-1 1 1 0 0,-10 2 63 0 0,-48-4-432 0 0,0 6 432 0 0,10 3-48 0 0,1 5 1 0 0,-1 4-1 0 0,1 5 1 0 0,0 4 0 0 0,1 4-1 0 0,1 4 1 0 0,1 4-1 0 0,1 5 1 0 0,-12 9 47 0 0,17-1-536 0 0,3 4 1 0 0,1 4-1 0 0,2 3 0 0 0,-39 33 536 0 0,66-42-601 0 0,-81 62-2484 0 0,76-51 1411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05T06:16:47.228"/>
    </inkml:context>
    <inkml:brush xml:id="br0">
      <inkml:brushProperty name="width" value="0.1" units="cm"/>
      <inkml:brushProperty name="height" value="0.1" units="cm"/>
      <inkml:brushProperty name="color" value="#FFFFFF"/>
    </inkml:brush>
  </inkml:definitions>
  <inkml:trace contextRef="#ctx0" brushRef="#br0">14 7 1376 0 0,'0'0'317'0'0,"0"0"797"0"0,0 0 350 0 0,0 0 67 0 0,0 0-96 0 0,0 0-478 0 0,0 0-205 0 0,0 0-44 0 0,0 0-22 0 0,0 0-53 0 0,0 0-22 0 0,0-6 337 0 0,0 6 2492 0 0,0 57-2978 0 0,-1 17 479 0 0,7 43-941 0 0,-5-59-3 0 0,-1-40 24 0 0,1 0 0 0 0,0 0 0 0 0,1 3-21 0 0,-1-14 0 0 0,0 1-1 0 0,-1 0 1 0 0,0-1-1 0 0,0 3 1 0 0,-1 11 406 0 0,1-24-423 0 0,0-58-374 0 0,-4-15 391 0 0,3 67 18 0 0,1 0 0 0 0,0 0 0 0 0,1 0 0 0 0,1-2-18 0 0,0-23 155 0 0,-2 21-84 0 0,-1-1 1 0 0,-1 1-1 0 0,0 0 0 0 0,-2-7-71 0 0,0-1 0 0 0,1-1 0 0 0,0 0 0 0 0,2-18 0 0 0,1 22 0 0 0,-1 8-7 0 0,-1 13-32 0 0,0 14-133 0 0,5-3 113 0 0,-1 1 0 0 0,-1-1 0 0 0,-1 1 0 0 0,0 0 1 0 0,-1 3 58 0 0,1 43 8 0 0,4-25 4 0 0,-1-5 888 0 0,-1 13-900 0 0,-1-31 238 0 0,0-1 0 0 0,1 1 0 0 0,2 5-238 0 0,2 15 252 0 0,-5-32-261 0 0,1 18-929 0 0,0 0-1 0 0,0 9 939 0 0,-2-28-9 0 0,0 2 31 0 0,-5 4-175 0 0,2-22-1542 0 0,-7-11 681 0 0,7 21-8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5F349-CCC9-4FC7-8A13-50818A1ADA7E}" type="datetimeFigureOut">
              <a:rPr lang="en-US" smtClean="0"/>
              <a:t>07-Feb-20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CECFA-7E22-4F03-8562-7558803571B0}" type="slidenum">
              <a:rPr lang="en-US" smtClean="0"/>
              <a:t>‹#›</a:t>
            </a:fld>
            <a:endParaRPr lang="en-US"/>
          </a:p>
        </p:txBody>
      </p:sp>
    </p:spTree>
    <p:extLst>
      <p:ext uri="{BB962C8B-B14F-4D97-AF65-F5344CB8AC3E}">
        <p14:creationId xmlns:p14="http://schemas.microsoft.com/office/powerpoint/2010/main" val="2313550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0CECFA-7E22-4F03-8562-7558803571B0}" type="slidenum">
              <a:rPr lang="en-US" smtClean="0"/>
              <a:t>1</a:t>
            </a:fld>
            <a:endParaRPr lang="en-US"/>
          </a:p>
        </p:txBody>
      </p:sp>
    </p:spTree>
    <p:extLst>
      <p:ext uri="{BB962C8B-B14F-4D97-AF65-F5344CB8AC3E}">
        <p14:creationId xmlns:p14="http://schemas.microsoft.com/office/powerpoint/2010/main" val="972680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On the other hand, if the discretization in fine, it requires more memory and computation time.  </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10</a:t>
            </a:fld>
            <a:endParaRPr lang="en-US"/>
          </a:p>
        </p:txBody>
      </p:sp>
    </p:spTree>
    <p:extLst>
      <p:ext uri="{BB962C8B-B14F-4D97-AF65-F5344CB8AC3E}">
        <p14:creationId xmlns:p14="http://schemas.microsoft.com/office/powerpoint/2010/main" val="2879430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Learn the relationship between the neighboring cells. So, if the sensor data is noisy, it classifies the cells correctly due to dependency.</a:t>
            </a:r>
          </a:p>
          <a:p>
            <a:pPr marL="685800" lvl="1" indent="-228600">
              <a:buAutoNum type="arabicParenR"/>
            </a:pPr>
            <a:r>
              <a:rPr lang="en-US" dirty="0"/>
              <a:t>Non- parametric means there is no explicit input-output function.</a:t>
            </a:r>
          </a:p>
        </p:txBody>
      </p:sp>
      <p:sp>
        <p:nvSpPr>
          <p:cNvPr id="4" name="Slide Number Placeholder 3"/>
          <p:cNvSpPr>
            <a:spLocks noGrp="1"/>
          </p:cNvSpPr>
          <p:nvPr>
            <p:ph type="sldNum" sz="quarter" idx="5"/>
          </p:nvPr>
        </p:nvSpPr>
        <p:spPr/>
        <p:txBody>
          <a:bodyPr/>
          <a:lstStyle/>
          <a:p>
            <a:fld id="{6F0CECFA-7E22-4F03-8562-7558803571B0}" type="slidenum">
              <a:rPr lang="en-US" smtClean="0"/>
              <a:t>11</a:t>
            </a:fld>
            <a:endParaRPr lang="en-US"/>
          </a:p>
        </p:txBody>
      </p:sp>
    </p:spTree>
    <p:extLst>
      <p:ext uri="{BB962C8B-B14F-4D97-AF65-F5344CB8AC3E}">
        <p14:creationId xmlns:p14="http://schemas.microsoft.com/office/powerpoint/2010/main" val="2850220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Learn the relationship between the neighboring cells. So, if the sensor data is noisy, it classifies the cells correctly due to dependency.</a:t>
            </a:r>
          </a:p>
          <a:p>
            <a:pPr marL="685800" lvl="1" indent="-228600">
              <a:buAutoNum type="arabicParenR"/>
            </a:pPr>
            <a:r>
              <a:rPr lang="en-US" dirty="0"/>
              <a:t>Non- parametric means there is no explicit input-output function.</a:t>
            </a:r>
          </a:p>
        </p:txBody>
      </p:sp>
      <p:sp>
        <p:nvSpPr>
          <p:cNvPr id="4" name="Slide Number Placeholder 3"/>
          <p:cNvSpPr>
            <a:spLocks noGrp="1"/>
          </p:cNvSpPr>
          <p:nvPr>
            <p:ph type="sldNum" sz="quarter" idx="5"/>
          </p:nvPr>
        </p:nvSpPr>
        <p:spPr/>
        <p:txBody>
          <a:bodyPr/>
          <a:lstStyle/>
          <a:p>
            <a:fld id="{6F0CECFA-7E22-4F03-8562-7558803571B0}" type="slidenum">
              <a:rPr lang="en-US" smtClean="0"/>
              <a:t>12</a:t>
            </a:fld>
            <a:endParaRPr lang="en-US"/>
          </a:p>
        </p:txBody>
      </p:sp>
    </p:spTree>
    <p:extLst>
      <p:ext uri="{BB962C8B-B14F-4D97-AF65-F5344CB8AC3E}">
        <p14:creationId xmlns:p14="http://schemas.microsoft.com/office/powerpoint/2010/main" val="1243329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Any-time Algorithm: algorithms </a:t>
            </a:r>
            <a:r>
              <a:rPr lang="en-US" sz="1200" b="0" i="0" u="none" strike="noStrike" kern="1200" dirty="0">
                <a:solidFill>
                  <a:schemeClr val="tx1"/>
                </a:solidFill>
                <a:effectLst/>
                <a:latin typeface="+mn-lt"/>
                <a:ea typeface="+mn-ea"/>
                <a:cs typeface="+mn-cs"/>
              </a:rPr>
              <a:t>that can return a valid solution to a problem even if it is interrupted before it ends. E.g. Newton’s Gradient descent method. Thus, course resolution maps can be generated quickly to generate the path.</a:t>
            </a:r>
            <a:endParaRPr lang="en-US" b="0" dirty="0"/>
          </a:p>
        </p:txBody>
      </p:sp>
      <p:sp>
        <p:nvSpPr>
          <p:cNvPr id="4" name="Slide Number Placeholder 3"/>
          <p:cNvSpPr>
            <a:spLocks noGrp="1"/>
          </p:cNvSpPr>
          <p:nvPr>
            <p:ph type="sldNum" sz="quarter" idx="5"/>
          </p:nvPr>
        </p:nvSpPr>
        <p:spPr/>
        <p:txBody>
          <a:bodyPr/>
          <a:lstStyle/>
          <a:p>
            <a:fld id="{6F0CECFA-7E22-4F03-8562-7558803571B0}" type="slidenum">
              <a:rPr lang="en-US" smtClean="0"/>
              <a:t>13</a:t>
            </a:fld>
            <a:endParaRPr lang="en-US"/>
          </a:p>
        </p:txBody>
      </p:sp>
    </p:spTree>
    <p:extLst>
      <p:ext uri="{BB962C8B-B14F-4D97-AF65-F5344CB8AC3E}">
        <p14:creationId xmlns:p14="http://schemas.microsoft.com/office/powerpoint/2010/main" val="358166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Any-time Algorithm: algorithms </a:t>
            </a:r>
            <a:r>
              <a:rPr lang="en-US" sz="1200" b="0" i="0" u="none" strike="noStrike" kern="1200" dirty="0">
                <a:solidFill>
                  <a:schemeClr val="tx1"/>
                </a:solidFill>
                <a:effectLst/>
                <a:latin typeface="+mn-lt"/>
                <a:ea typeface="+mn-ea"/>
                <a:cs typeface="+mn-cs"/>
              </a:rPr>
              <a:t>that can return a valid solution to a problem even if it is interrupted before it ends. E.g. Newton’s Gradient descent method. Thus, course resolution maps can be generated quickly to generate the path.</a:t>
            </a:r>
            <a:endParaRPr lang="en-US" b="0" dirty="0"/>
          </a:p>
        </p:txBody>
      </p:sp>
      <p:sp>
        <p:nvSpPr>
          <p:cNvPr id="4" name="Slide Number Placeholder 3"/>
          <p:cNvSpPr>
            <a:spLocks noGrp="1"/>
          </p:cNvSpPr>
          <p:nvPr>
            <p:ph type="sldNum" sz="quarter" idx="5"/>
          </p:nvPr>
        </p:nvSpPr>
        <p:spPr/>
        <p:txBody>
          <a:bodyPr/>
          <a:lstStyle/>
          <a:p>
            <a:fld id="{6F0CECFA-7E22-4F03-8562-7558803571B0}" type="slidenum">
              <a:rPr lang="en-US" smtClean="0"/>
              <a:t>14</a:t>
            </a:fld>
            <a:endParaRPr lang="en-US"/>
          </a:p>
        </p:txBody>
      </p:sp>
    </p:spTree>
    <p:extLst>
      <p:ext uri="{BB962C8B-B14F-4D97-AF65-F5344CB8AC3E}">
        <p14:creationId xmlns:p14="http://schemas.microsoft.com/office/powerpoint/2010/main" val="1056174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Any-time Algorithm: algorithms </a:t>
            </a:r>
            <a:r>
              <a:rPr lang="en-US" sz="1200" b="0" i="0" u="none" strike="noStrike" kern="1200" dirty="0">
                <a:solidFill>
                  <a:schemeClr val="tx1"/>
                </a:solidFill>
                <a:effectLst/>
                <a:latin typeface="+mn-lt"/>
                <a:ea typeface="+mn-ea"/>
                <a:cs typeface="+mn-cs"/>
              </a:rPr>
              <a:t>that can return a valid solution to a problem even if it is interrupted before it ends. E.g. Newton’s Gradient descent method. Thus, course resolution maps can be generated quickly to generate the path.</a:t>
            </a:r>
            <a:endParaRPr lang="en-US" b="0" dirty="0"/>
          </a:p>
        </p:txBody>
      </p:sp>
      <p:sp>
        <p:nvSpPr>
          <p:cNvPr id="4" name="Slide Number Placeholder 3"/>
          <p:cNvSpPr>
            <a:spLocks noGrp="1"/>
          </p:cNvSpPr>
          <p:nvPr>
            <p:ph type="sldNum" sz="quarter" idx="5"/>
          </p:nvPr>
        </p:nvSpPr>
        <p:spPr/>
        <p:txBody>
          <a:bodyPr/>
          <a:lstStyle/>
          <a:p>
            <a:fld id="{6F0CECFA-7E22-4F03-8562-7558803571B0}" type="slidenum">
              <a:rPr lang="en-US" smtClean="0"/>
              <a:t>15</a:t>
            </a:fld>
            <a:endParaRPr lang="en-US"/>
          </a:p>
        </p:txBody>
      </p:sp>
    </p:spTree>
    <p:extLst>
      <p:ext uri="{BB962C8B-B14F-4D97-AF65-F5344CB8AC3E}">
        <p14:creationId xmlns:p14="http://schemas.microsoft.com/office/powerpoint/2010/main" val="3469539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Learn the relationship between the neighboring cells. So, if the sensor data is noisy, it classifies the cells correctly due to dependency.</a:t>
            </a:r>
          </a:p>
          <a:p>
            <a:pPr marL="685800" lvl="1" indent="-228600">
              <a:buAutoNum type="arabicParenR"/>
            </a:pPr>
            <a:r>
              <a:rPr lang="en-US" dirty="0"/>
              <a:t>Non- parametric means there is no explicit input-output function.</a:t>
            </a:r>
          </a:p>
          <a:p>
            <a:r>
              <a:rPr lang="en-US" dirty="0"/>
              <a:t>2) Any-time Algorithm: algorithms </a:t>
            </a:r>
            <a:r>
              <a:rPr lang="en-US" sz="1200" b="0" i="0" u="none" strike="noStrike" kern="1200" dirty="0">
                <a:solidFill>
                  <a:schemeClr val="tx1"/>
                </a:solidFill>
                <a:effectLst/>
                <a:latin typeface="+mn-lt"/>
                <a:ea typeface="+mn-ea"/>
                <a:cs typeface="+mn-cs"/>
              </a:rPr>
              <a:t>that can return a valid solution to a problem even if it is interrupted before it ends. E.g. Newton’s Gradient descent method. Thus, course resolution maps can be generated quickly to generate the path.</a:t>
            </a:r>
            <a:endParaRPr lang="en-US" b="0" dirty="0"/>
          </a:p>
          <a:p>
            <a:r>
              <a:rPr lang="en-US" dirty="0"/>
              <a:t>3) Additional feature is that variance can be used to find the unexplored regions.</a:t>
            </a:r>
          </a:p>
        </p:txBody>
      </p:sp>
      <p:sp>
        <p:nvSpPr>
          <p:cNvPr id="4" name="Slide Number Placeholder 3"/>
          <p:cNvSpPr>
            <a:spLocks noGrp="1"/>
          </p:cNvSpPr>
          <p:nvPr>
            <p:ph type="sldNum" sz="quarter" idx="5"/>
          </p:nvPr>
        </p:nvSpPr>
        <p:spPr/>
        <p:txBody>
          <a:bodyPr/>
          <a:lstStyle/>
          <a:p>
            <a:fld id="{6F0CECFA-7E22-4F03-8562-7558803571B0}" type="slidenum">
              <a:rPr lang="en-US" smtClean="0"/>
              <a:t>16</a:t>
            </a:fld>
            <a:endParaRPr lang="en-US"/>
          </a:p>
        </p:txBody>
      </p:sp>
    </p:spTree>
    <p:extLst>
      <p:ext uri="{BB962C8B-B14F-4D97-AF65-F5344CB8AC3E}">
        <p14:creationId xmlns:p14="http://schemas.microsoft.com/office/powerpoint/2010/main" val="1862801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Learn the relationship between the neighboring cells. So, if the sensor data is noisy, it classifies the cells correctly due to dependency.</a:t>
            </a:r>
          </a:p>
          <a:p>
            <a:pPr marL="685800" lvl="1" indent="-228600">
              <a:buAutoNum type="arabicParenR"/>
            </a:pPr>
            <a:r>
              <a:rPr lang="en-US" dirty="0"/>
              <a:t>Non- parametric means there is no explicit input-output function.</a:t>
            </a:r>
          </a:p>
          <a:p>
            <a:r>
              <a:rPr lang="en-US" dirty="0"/>
              <a:t>2) Any-time Algorithm: algorithms </a:t>
            </a:r>
            <a:r>
              <a:rPr lang="en-US" sz="1200" b="0" i="0" u="none" strike="noStrike" kern="1200" dirty="0">
                <a:solidFill>
                  <a:schemeClr val="tx1"/>
                </a:solidFill>
                <a:effectLst/>
                <a:latin typeface="+mn-lt"/>
                <a:ea typeface="+mn-ea"/>
                <a:cs typeface="+mn-cs"/>
              </a:rPr>
              <a:t>that can return a valid solution to a problem even if it is interrupted before it ends. E.g. Newton’s Gradient descent method. Thus, course resolution maps can be generated quickly to generate the path.</a:t>
            </a:r>
            <a:endParaRPr lang="en-US" b="0" dirty="0"/>
          </a:p>
          <a:p>
            <a:r>
              <a:rPr lang="en-US" dirty="0"/>
              <a:t>3) Additional feature is that variance can be used to find the unexplored regions.</a:t>
            </a:r>
          </a:p>
        </p:txBody>
      </p:sp>
      <p:sp>
        <p:nvSpPr>
          <p:cNvPr id="4" name="Slide Number Placeholder 3"/>
          <p:cNvSpPr>
            <a:spLocks noGrp="1"/>
          </p:cNvSpPr>
          <p:nvPr>
            <p:ph type="sldNum" sz="quarter" idx="5"/>
          </p:nvPr>
        </p:nvSpPr>
        <p:spPr/>
        <p:txBody>
          <a:bodyPr/>
          <a:lstStyle/>
          <a:p>
            <a:fld id="{6F0CECFA-7E22-4F03-8562-7558803571B0}" type="slidenum">
              <a:rPr lang="en-US" smtClean="0"/>
              <a:t>17</a:t>
            </a:fld>
            <a:endParaRPr lang="en-US"/>
          </a:p>
        </p:txBody>
      </p:sp>
    </p:spTree>
    <p:extLst>
      <p:ext uri="{BB962C8B-B14F-4D97-AF65-F5344CB8AC3E}">
        <p14:creationId xmlns:p14="http://schemas.microsoft.com/office/powerpoint/2010/main" val="713925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Gaussian Process is a tool in Machine Learning that allows us to make predictions based on prior observed data. </a:t>
            </a:r>
          </a:p>
          <a:p>
            <a:pPr marL="171450" indent="-171450">
              <a:buFont typeface="Arial" panose="020B0604020202020204" pitchFamily="34" charset="0"/>
              <a:buChar char="•"/>
            </a:pPr>
            <a:r>
              <a:rPr lang="en-US" dirty="0"/>
              <a:t>So it can be used for Fitting a function (regression problem), classification and clustering.</a:t>
            </a:r>
          </a:p>
          <a:p>
            <a:pPr marL="171450" indent="-171450">
              <a:buFont typeface="Arial" panose="020B0604020202020204" pitchFamily="34" charset="0"/>
              <a:buChar char="•"/>
            </a:pPr>
            <a:r>
              <a:rPr lang="en-US" dirty="0"/>
              <a:t>For a given training points there are infinitely many functions that can fit the data.</a:t>
            </a:r>
          </a:p>
          <a:p>
            <a:pPr marL="171450" indent="-171450">
              <a:buFont typeface="Arial" panose="020B0604020202020204" pitchFamily="34" charset="0"/>
              <a:buChar char="•"/>
            </a:pPr>
            <a:r>
              <a:rPr lang="en-US" dirty="0"/>
              <a:t>GP assigns the probability to these functions. </a:t>
            </a:r>
          </a:p>
        </p:txBody>
      </p:sp>
      <p:sp>
        <p:nvSpPr>
          <p:cNvPr id="4" name="Slide Number Placeholder 3"/>
          <p:cNvSpPr>
            <a:spLocks noGrp="1"/>
          </p:cNvSpPr>
          <p:nvPr>
            <p:ph type="sldNum" sz="quarter" idx="5"/>
          </p:nvPr>
        </p:nvSpPr>
        <p:spPr/>
        <p:txBody>
          <a:bodyPr/>
          <a:lstStyle/>
          <a:p>
            <a:fld id="{6F0CECFA-7E22-4F03-8562-7558803571B0}" type="slidenum">
              <a:rPr lang="en-US" smtClean="0"/>
              <a:t>18</a:t>
            </a:fld>
            <a:endParaRPr lang="en-US"/>
          </a:p>
        </p:txBody>
      </p:sp>
    </p:spTree>
    <p:extLst>
      <p:ext uri="{BB962C8B-B14F-4D97-AF65-F5344CB8AC3E}">
        <p14:creationId xmlns:p14="http://schemas.microsoft.com/office/powerpoint/2010/main" val="3428503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a gaussian distribution is defined by its mean and covariance. </a:t>
            </a:r>
          </a:p>
          <a:p>
            <a:pPr marL="171450" indent="-171450">
              <a:buFont typeface="Arial" panose="020B0604020202020204" pitchFamily="34" charset="0"/>
              <a:buChar char="•"/>
            </a:pPr>
            <a:r>
              <a:rPr lang="en-US" dirty="0"/>
              <a:t>For a 2 dim gaussian distribution the covariance is a 2x2 matrix. </a:t>
            </a:r>
          </a:p>
          <a:p>
            <a:pPr marL="171450" indent="-171450">
              <a:buFont typeface="Arial" panose="020B0604020202020204" pitchFamily="34" charset="0"/>
              <a:buChar char="•"/>
            </a:pPr>
            <a:r>
              <a:rPr lang="en-US" dirty="0"/>
              <a:t>In the figures we see how the covariance matrix affect the shape of the gaussian distribution. </a:t>
            </a:r>
          </a:p>
        </p:txBody>
      </p:sp>
      <p:sp>
        <p:nvSpPr>
          <p:cNvPr id="4" name="Slide Number Placeholder 3"/>
          <p:cNvSpPr>
            <a:spLocks noGrp="1"/>
          </p:cNvSpPr>
          <p:nvPr>
            <p:ph type="sldNum" sz="quarter" idx="5"/>
          </p:nvPr>
        </p:nvSpPr>
        <p:spPr/>
        <p:txBody>
          <a:bodyPr/>
          <a:lstStyle/>
          <a:p>
            <a:fld id="{6F0CECFA-7E22-4F03-8562-7558803571B0}" type="slidenum">
              <a:rPr lang="en-US" smtClean="0"/>
              <a:t>19</a:t>
            </a:fld>
            <a:endParaRPr lang="en-US"/>
          </a:p>
        </p:txBody>
      </p:sp>
    </p:spTree>
    <p:extLst>
      <p:ext uri="{BB962C8B-B14F-4D97-AF65-F5344CB8AC3E}">
        <p14:creationId xmlns:p14="http://schemas.microsoft.com/office/powerpoint/2010/main" val="1803936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a:t>
            </a:r>
            <a:r>
              <a:rPr lang="en-US" dirty="0" err="1"/>
              <a:t>Darpa</a:t>
            </a:r>
            <a:r>
              <a:rPr lang="en-US" dirty="0"/>
              <a:t> Subterranean Challenge where the robot has to map and navigate in underground environment. </a:t>
            </a:r>
          </a:p>
          <a:p>
            <a:pPr marL="171450" indent="-171450">
              <a:buFont typeface="Arial" panose="020B0604020202020204" pitchFamily="34" charset="0"/>
              <a:buChar char="•"/>
            </a:pPr>
            <a:r>
              <a:rPr lang="en-US" dirty="0"/>
              <a:t>The robot has to plan a feasible path from it current position to the goal while avoiding the obstacles. </a:t>
            </a:r>
          </a:p>
          <a:p>
            <a:pPr marL="171450" indent="-171450">
              <a:buFont typeface="Arial" panose="020B0604020202020204" pitchFamily="34" charset="0"/>
              <a:buChar char="•"/>
            </a:pPr>
            <a:r>
              <a:rPr lang="en-US" dirty="0"/>
              <a:t>perceive the environment using various sensors: lidar range sensor, camera or depth sensor, generally in form of point cloud as we see in the video. </a:t>
            </a:r>
          </a:p>
          <a:p>
            <a:pPr marL="171450" indent="-171450">
              <a:buFont typeface="Arial" panose="020B0604020202020204" pitchFamily="34" charset="0"/>
              <a:buChar char="•"/>
            </a:pPr>
            <a:r>
              <a:rPr lang="en-US" dirty="0"/>
              <a:t>With this information about the environment, we want to know the location of the obstacles and where the robot can move safely.</a:t>
            </a:r>
          </a:p>
        </p:txBody>
      </p:sp>
      <p:sp>
        <p:nvSpPr>
          <p:cNvPr id="4" name="Slide Number Placeholder 3"/>
          <p:cNvSpPr>
            <a:spLocks noGrp="1"/>
          </p:cNvSpPr>
          <p:nvPr>
            <p:ph type="sldNum" sz="quarter" idx="5"/>
          </p:nvPr>
        </p:nvSpPr>
        <p:spPr/>
        <p:txBody>
          <a:bodyPr/>
          <a:lstStyle/>
          <a:p>
            <a:fld id="{6F0CECFA-7E22-4F03-8562-7558803571B0}" type="slidenum">
              <a:rPr lang="en-US" smtClean="0"/>
              <a:t>2</a:t>
            </a:fld>
            <a:endParaRPr lang="en-US"/>
          </a:p>
        </p:txBody>
      </p:sp>
    </p:spTree>
    <p:extLst>
      <p:ext uri="{BB962C8B-B14F-4D97-AF65-F5344CB8AC3E}">
        <p14:creationId xmlns:p14="http://schemas.microsoft.com/office/powerpoint/2010/main" val="2004789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Higher value of XX position of Covariance matrix means higher variance in the X direction.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20</a:t>
            </a:fld>
            <a:endParaRPr lang="en-US"/>
          </a:p>
        </p:txBody>
      </p:sp>
    </p:spTree>
    <p:extLst>
      <p:ext uri="{BB962C8B-B14F-4D97-AF65-F5344CB8AC3E}">
        <p14:creationId xmlns:p14="http://schemas.microsoft.com/office/powerpoint/2010/main" val="3480817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XY position in the Covariance matrix (in figure 3) tells us how strongly the X and Y random variables are corelated to each other. </a:t>
            </a:r>
          </a:p>
          <a:p>
            <a:pPr marL="171450" indent="-171450">
              <a:buFont typeface="Arial" panose="020B0604020202020204" pitchFamily="34" charset="0"/>
              <a:buChar char="•"/>
            </a:pPr>
            <a:r>
              <a:rPr lang="en-US" dirty="0"/>
              <a:t>So in figures 1 and 2 the X and Y Random variables are independent of each other.</a:t>
            </a:r>
          </a:p>
          <a:p>
            <a:pPr marL="171450" indent="-171450">
              <a:buFont typeface="Arial" panose="020B0604020202020204" pitchFamily="34" charset="0"/>
              <a:buChar char="•"/>
            </a:pPr>
            <a:r>
              <a:rPr lang="en-US" dirty="0"/>
              <a: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21</a:t>
            </a:fld>
            <a:endParaRPr lang="en-US"/>
          </a:p>
        </p:txBody>
      </p:sp>
    </p:spTree>
    <p:extLst>
      <p:ext uri="{BB962C8B-B14F-4D97-AF65-F5344CB8AC3E}">
        <p14:creationId xmlns:p14="http://schemas.microsoft.com/office/powerpoint/2010/main" val="329783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back to the corelated </a:t>
            </a:r>
            <a:r>
              <a:rPr lang="en-US" dirty="0" err="1"/>
              <a:t>guassian</a:t>
            </a:r>
            <a:r>
              <a:rPr lang="en-US" dirty="0"/>
              <a:t> distribution.</a:t>
            </a:r>
          </a:p>
          <a:p>
            <a:pPr marL="171450" indent="-171450">
              <a:buFont typeface="Arial" panose="020B0604020202020204" pitchFamily="34" charset="0"/>
              <a:buChar char="•"/>
            </a:pPr>
            <a:r>
              <a:rPr lang="en-US" dirty="0"/>
              <a:t>So, someone asks us given precisely value of X to be 1.74 </a:t>
            </a:r>
            <a:r>
              <a:rPr lang="en-US" dirty="0" err="1"/>
              <a:t>whats</a:t>
            </a:r>
            <a:r>
              <a:rPr lang="en-US" dirty="0"/>
              <a:t> the value of Y?</a:t>
            </a:r>
          </a:p>
          <a:p>
            <a:pPr marL="171450" indent="-171450">
              <a:buFont typeface="Arial" panose="020B0604020202020204" pitchFamily="34" charset="0"/>
              <a:buChar char="•"/>
            </a:pPr>
            <a:r>
              <a:rPr lang="en-US" dirty="0"/>
              <a:t>It looks like y can take many values.</a:t>
            </a:r>
          </a:p>
        </p:txBody>
      </p:sp>
      <p:sp>
        <p:nvSpPr>
          <p:cNvPr id="4" name="Slide Number Placeholder 3"/>
          <p:cNvSpPr>
            <a:spLocks noGrp="1"/>
          </p:cNvSpPr>
          <p:nvPr>
            <p:ph type="sldNum" sz="quarter" idx="5"/>
          </p:nvPr>
        </p:nvSpPr>
        <p:spPr/>
        <p:txBody>
          <a:bodyPr/>
          <a:lstStyle/>
          <a:p>
            <a:fld id="{6F0CECFA-7E22-4F03-8562-7558803571B0}" type="slidenum">
              <a:rPr lang="en-US" smtClean="0"/>
              <a:t>22</a:t>
            </a:fld>
            <a:endParaRPr lang="en-US"/>
          </a:p>
        </p:txBody>
      </p:sp>
    </p:spTree>
    <p:extLst>
      <p:ext uri="{BB962C8B-B14F-4D97-AF65-F5344CB8AC3E}">
        <p14:creationId xmlns:p14="http://schemas.microsoft.com/office/powerpoint/2010/main" val="436884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comes out to be Gaussian distribution.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23</a:t>
            </a:fld>
            <a:endParaRPr lang="en-US"/>
          </a:p>
        </p:txBody>
      </p:sp>
    </p:spTree>
    <p:extLst>
      <p:ext uri="{BB962C8B-B14F-4D97-AF65-F5344CB8AC3E}">
        <p14:creationId xmlns:p14="http://schemas.microsoft.com/office/powerpoint/2010/main" val="2108335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operation is known as conditioning.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basically gives us the probability of one variable depending on another variable.</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24</a:t>
            </a:fld>
            <a:endParaRPr lang="en-US"/>
          </a:p>
        </p:txBody>
      </p:sp>
    </p:spTree>
    <p:extLst>
      <p:ext uri="{BB962C8B-B14F-4D97-AF65-F5344CB8AC3E}">
        <p14:creationId xmlns:p14="http://schemas.microsoft.com/office/powerpoint/2010/main" val="797705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now for the corelated gaussian distribution, I place my variables along X axis and their value along Y.</a:t>
            </a:r>
          </a:p>
          <a:p>
            <a:r>
              <a:rPr lang="en-US" dirty="0"/>
              <a:t>We get new representation. So here both the variables y1 and y2 have the same value of 2.</a:t>
            </a:r>
          </a:p>
          <a:p>
            <a:r>
              <a:rPr lang="en-US" dirty="0"/>
              <a:t> </a:t>
            </a:r>
          </a:p>
        </p:txBody>
      </p:sp>
      <p:sp>
        <p:nvSpPr>
          <p:cNvPr id="4" name="Slide Number Placeholder 3"/>
          <p:cNvSpPr>
            <a:spLocks noGrp="1"/>
          </p:cNvSpPr>
          <p:nvPr>
            <p:ph type="sldNum" sz="quarter" idx="5"/>
          </p:nvPr>
        </p:nvSpPr>
        <p:spPr/>
        <p:txBody>
          <a:bodyPr/>
          <a:lstStyle/>
          <a:p>
            <a:fld id="{6F0CECFA-7E22-4F03-8562-7558803571B0}" type="slidenum">
              <a:rPr lang="en-US" smtClean="0"/>
              <a:t>25</a:t>
            </a:fld>
            <a:endParaRPr lang="en-US"/>
          </a:p>
        </p:txBody>
      </p:sp>
    </p:spTree>
    <p:extLst>
      <p:ext uri="{BB962C8B-B14F-4D97-AF65-F5344CB8AC3E}">
        <p14:creationId xmlns:p14="http://schemas.microsoft.com/office/powerpoint/2010/main" val="3086084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fix the variable 1 and sample variable 2 from the conditioned distribution.</a:t>
            </a:r>
          </a:p>
          <a:p>
            <a:r>
              <a:rPr lang="en-US" dirty="0"/>
              <a:t>The line in the figure just wiggles at the pivot.  </a:t>
            </a:r>
          </a:p>
        </p:txBody>
      </p:sp>
      <p:sp>
        <p:nvSpPr>
          <p:cNvPr id="4" name="Slide Number Placeholder 3"/>
          <p:cNvSpPr>
            <a:spLocks noGrp="1"/>
          </p:cNvSpPr>
          <p:nvPr>
            <p:ph type="sldNum" sz="quarter" idx="5"/>
          </p:nvPr>
        </p:nvSpPr>
        <p:spPr/>
        <p:txBody>
          <a:bodyPr/>
          <a:lstStyle/>
          <a:p>
            <a:fld id="{6F0CECFA-7E22-4F03-8562-7558803571B0}" type="slidenum">
              <a:rPr lang="en-US" smtClean="0"/>
              <a:t>26</a:t>
            </a:fld>
            <a:endParaRPr lang="en-US"/>
          </a:p>
        </p:txBody>
      </p:sp>
    </p:spTree>
    <p:extLst>
      <p:ext uri="{BB962C8B-B14F-4D97-AF65-F5344CB8AC3E}">
        <p14:creationId xmlns:p14="http://schemas.microsoft.com/office/powerpoint/2010/main" val="1150005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extending to the higher dimension, we get this. </a:t>
            </a:r>
          </a:p>
        </p:txBody>
      </p:sp>
      <p:sp>
        <p:nvSpPr>
          <p:cNvPr id="4" name="Slide Number Placeholder 3"/>
          <p:cNvSpPr>
            <a:spLocks noGrp="1"/>
          </p:cNvSpPr>
          <p:nvPr>
            <p:ph type="sldNum" sz="quarter" idx="5"/>
          </p:nvPr>
        </p:nvSpPr>
        <p:spPr/>
        <p:txBody>
          <a:bodyPr/>
          <a:lstStyle/>
          <a:p>
            <a:fld id="{6F0CECFA-7E22-4F03-8562-7558803571B0}" type="slidenum">
              <a:rPr lang="en-US" smtClean="0"/>
              <a:t>27</a:t>
            </a:fld>
            <a:endParaRPr lang="en-US"/>
          </a:p>
        </p:txBody>
      </p:sp>
    </p:spTree>
    <p:extLst>
      <p:ext uri="{BB962C8B-B14F-4D97-AF65-F5344CB8AC3E}">
        <p14:creationId xmlns:p14="http://schemas.microsoft.com/office/powerpoint/2010/main" val="126225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the Covariance matrix in the colormap for higher dimensions. </a:t>
            </a:r>
          </a:p>
          <a:p>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28</a:t>
            </a:fld>
            <a:endParaRPr lang="en-US"/>
          </a:p>
        </p:txBody>
      </p:sp>
    </p:spTree>
    <p:extLst>
      <p:ext uri="{BB962C8B-B14F-4D97-AF65-F5344CB8AC3E}">
        <p14:creationId xmlns:p14="http://schemas.microsoft.com/office/powerpoint/2010/main" val="298884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average over all the random sample, we get this nice looking non-linear regression which goes through the points that we might observe. So given y1 and y2, by learning enough I can predict the values of the variables. </a:t>
            </a:r>
          </a:p>
        </p:txBody>
      </p:sp>
      <p:sp>
        <p:nvSpPr>
          <p:cNvPr id="4" name="Slide Number Placeholder 3"/>
          <p:cNvSpPr>
            <a:spLocks noGrp="1"/>
          </p:cNvSpPr>
          <p:nvPr>
            <p:ph type="sldNum" sz="quarter" idx="5"/>
          </p:nvPr>
        </p:nvSpPr>
        <p:spPr/>
        <p:txBody>
          <a:bodyPr/>
          <a:lstStyle/>
          <a:p>
            <a:fld id="{6F0CECFA-7E22-4F03-8562-7558803571B0}" type="slidenum">
              <a:rPr lang="en-US" smtClean="0"/>
              <a:t>29</a:t>
            </a:fld>
            <a:endParaRPr lang="en-US"/>
          </a:p>
        </p:txBody>
      </p:sp>
    </p:spTree>
    <p:extLst>
      <p:ext uri="{BB962C8B-B14F-4D97-AF65-F5344CB8AC3E}">
        <p14:creationId xmlns:p14="http://schemas.microsoft.com/office/powerpoint/2010/main" val="422432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this representation map which classifies the region as either occupied or </a:t>
            </a:r>
            <a:r>
              <a:rPr lang="en-US" dirty="0" err="1"/>
              <a:t>freespace</a:t>
            </a:r>
            <a:r>
              <a:rPr lang="en-US" dirty="0"/>
              <a:t> is known as the Occupancy 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we see in the video the occupancy map is created on the left side using the depth information from lidar sensor. The walls are classified as obstacles in the red while the free space is in green.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3</a:t>
            </a:fld>
            <a:endParaRPr lang="en-US"/>
          </a:p>
        </p:txBody>
      </p:sp>
    </p:spTree>
    <p:extLst>
      <p:ext uri="{BB962C8B-B14F-4D97-AF65-F5344CB8AC3E}">
        <p14:creationId xmlns:p14="http://schemas.microsoft.com/office/powerpoint/2010/main" val="3261999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come up with this powerful covariance matrix. </a:t>
            </a:r>
          </a:p>
          <a:p>
            <a:r>
              <a:rPr lang="en-US" dirty="0"/>
              <a:t>The answer is the covariance function also commonly known as kernel. </a:t>
            </a:r>
          </a:p>
          <a:p>
            <a:r>
              <a:rPr lang="en-US" dirty="0"/>
              <a:t>So basically this linear kernel over here, has strong correlation between the variables which are close to each other. </a:t>
            </a:r>
          </a:p>
          <a:p>
            <a:r>
              <a:rPr lang="en-US" dirty="0"/>
              <a:t>And the dependency decreases as they go away from each other. </a:t>
            </a:r>
          </a:p>
        </p:txBody>
      </p:sp>
      <p:sp>
        <p:nvSpPr>
          <p:cNvPr id="4" name="Slide Number Placeholder 3"/>
          <p:cNvSpPr>
            <a:spLocks noGrp="1"/>
          </p:cNvSpPr>
          <p:nvPr>
            <p:ph type="sldNum" sz="quarter" idx="5"/>
          </p:nvPr>
        </p:nvSpPr>
        <p:spPr/>
        <p:txBody>
          <a:bodyPr/>
          <a:lstStyle/>
          <a:p>
            <a:fld id="{6F0CECFA-7E22-4F03-8562-7558803571B0}" type="slidenum">
              <a:rPr lang="en-US" smtClean="0"/>
              <a:t>30</a:t>
            </a:fld>
            <a:endParaRPr lang="en-US"/>
          </a:p>
        </p:txBody>
      </p:sp>
    </p:spTree>
    <p:extLst>
      <p:ext uri="{BB962C8B-B14F-4D97-AF65-F5344CB8AC3E}">
        <p14:creationId xmlns:p14="http://schemas.microsoft.com/office/powerpoint/2010/main" val="3214974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Gaussian Process is a tool in Machine Learning that allows us to make predictions based on prior observed data. </a:t>
            </a:r>
          </a:p>
          <a:p>
            <a:pPr marL="171450" indent="-171450">
              <a:buFont typeface="Arial" panose="020B0604020202020204" pitchFamily="34" charset="0"/>
              <a:buChar char="•"/>
            </a:pPr>
            <a:r>
              <a:rPr lang="en-US" dirty="0"/>
              <a:t>So it can be used for Fitting a function (regression problem), classification and clustering.</a:t>
            </a:r>
          </a:p>
        </p:txBody>
      </p:sp>
      <p:sp>
        <p:nvSpPr>
          <p:cNvPr id="4" name="Slide Number Placeholder 3"/>
          <p:cNvSpPr>
            <a:spLocks noGrp="1"/>
          </p:cNvSpPr>
          <p:nvPr>
            <p:ph type="sldNum" sz="quarter" idx="5"/>
          </p:nvPr>
        </p:nvSpPr>
        <p:spPr/>
        <p:txBody>
          <a:bodyPr/>
          <a:lstStyle/>
          <a:p>
            <a:fld id="{6F0CECFA-7E22-4F03-8562-7558803571B0}" type="slidenum">
              <a:rPr lang="en-US" smtClean="0"/>
              <a:t>31</a:t>
            </a:fld>
            <a:endParaRPr lang="en-US"/>
          </a:p>
        </p:txBody>
      </p:sp>
    </p:spTree>
    <p:extLst>
      <p:ext uri="{BB962C8B-B14F-4D97-AF65-F5344CB8AC3E}">
        <p14:creationId xmlns:p14="http://schemas.microsoft.com/office/powerpoint/2010/main" val="3054439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C00000"/>
                </a:solidFill>
              </a:rPr>
              <a:t>So our problem is: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rgbClr val="C00000"/>
                </a:solidFill>
              </a:rPr>
              <a:t>To find a non-linear function that can predict the occupancy of a region sensor information and prior knowledge i.e. location and occupancy of the training data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32</a:t>
            </a:fld>
            <a:endParaRPr lang="en-US"/>
          </a:p>
        </p:txBody>
      </p:sp>
    </p:spTree>
    <p:extLst>
      <p:ext uri="{BB962C8B-B14F-4D97-AF65-F5344CB8AC3E}">
        <p14:creationId xmlns:p14="http://schemas.microsoft.com/office/powerpoint/2010/main" val="2340607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33</a:t>
            </a:fld>
            <a:endParaRPr lang="en-US"/>
          </a:p>
        </p:txBody>
      </p:sp>
    </p:spTree>
    <p:extLst>
      <p:ext uri="{BB962C8B-B14F-4D97-AF65-F5344CB8AC3E}">
        <p14:creationId xmlns:p14="http://schemas.microsoft.com/office/powerpoint/2010/main" val="974517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We get the sensor data about the environment.</a:t>
            </a:r>
          </a:p>
        </p:txBody>
      </p:sp>
      <p:sp>
        <p:nvSpPr>
          <p:cNvPr id="4" name="Slide Number Placeholder 3"/>
          <p:cNvSpPr>
            <a:spLocks noGrp="1"/>
          </p:cNvSpPr>
          <p:nvPr>
            <p:ph type="sldNum" sz="quarter" idx="5"/>
          </p:nvPr>
        </p:nvSpPr>
        <p:spPr/>
        <p:txBody>
          <a:bodyPr/>
          <a:lstStyle/>
          <a:p>
            <a:fld id="{6F0CECFA-7E22-4F03-8562-7558803571B0}" type="slidenum">
              <a:rPr lang="en-US" smtClean="0"/>
              <a:t>34</a:t>
            </a:fld>
            <a:endParaRPr lang="en-US"/>
          </a:p>
        </p:txBody>
      </p:sp>
    </p:spTree>
    <p:extLst>
      <p:ext uri="{BB962C8B-B14F-4D97-AF65-F5344CB8AC3E}">
        <p14:creationId xmlns:p14="http://schemas.microsoft.com/office/powerpoint/2010/main" val="1166809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The next step is to collect some training samples to train a GP. </a:t>
            </a:r>
          </a:p>
        </p:txBody>
      </p:sp>
      <p:sp>
        <p:nvSpPr>
          <p:cNvPr id="4" name="Slide Number Placeholder 3"/>
          <p:cNvSpPr>
            <a:spLocks noGrp="1"/>
          </p:cNvSpPr>
          <p:nvPr>
            <p:ph type="sldNum" sz="quarter" idx="5"/>
          </p:nvPr>
        </p:nvSpPr>
        <p:spPr/>
        <p:txBody>
          <a:bodyPr/>
          <a:lstStyle/>
          <a:p>
            <a:fld id="{6F0CECFA-7E22-4F03-8562-7558803571B0}" type="slidenum">
              <a:rPr lang="en-US" smtClean="0"/>
              <a:t>35</a:t>
            </a:fld>
            <a:endParaRPr lang="en-US"/>
          </a:p>
        </p:txBody>
      </p:sp>
    </p:spTree>
    <p:extLst>
      <p:ext uri="{BB962C8B-B14F-4D97-AF65-F5344CB8AC3E}">
        <p14:creationId xmlns:p14="http://schemas.microsoft.com/office/powerpoint/2010/main" val="4286021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GP requires the inversion of the covariance matrix which has O(n^3) computation complexity. n is the number of training samples.</a:t>
            </a:r>
          </a:p>
          <a:p>
            <a:pPr marL="171450" indent="-171450">
              <a:buFont typeface="Arial" panose="020B0604020202020204" pitchFamily="34" charset="0"/>
              <a:buChar char="•"/>
            </a:pPr>
            <a:r>
              <a:rPr lang="en-US" dirty="0"/>
              <a:t>As points which are close have greater influence on the covariance function compared to those at distance, we can get samples near the test points and make smaller invertible covariance matrix.</a:t>
            </a:r>
          </a:p>
          <a:p>
            <a:pPr marL="171450" indent="-171450">
              <a:buFont typeface="Arial" panose="020B0604020202020204" pitchFamily="34" charset="0"/>
              <a:buChar char="•"/>
            </a:pPr>
            <a:r>
              <a:rPr lang="en-US" dirty="0"/>
              <a:t>This process is done for the training samples.</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36</a:t>
            </a:fld>
            <a:endParaRPr lang="en-US"/>
          </a:p>
        </p:txBody>
      </p:sp>
    </p:spTree>
    <p:extLst>
      <p:ext uri="{BB962C8B-B14F-4D97-AF65-F5344CB8AC3E}">
        <p14:creationId xmlns:p14="http://schemas.microsoft.com/office/powerpoint/2010/main" val="607601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now we get the probability of a point in the region to be classified as free space or occupied.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Overall, it’s a online classification learning problem where we locally approximate the function.  </a:t>
            </a:r>
          </a:p>
          <a:p>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37</a:t>
            </a:fld>
            <a:endParaRPr lang="en-US"/>
          </a:p>
        </p:txBody>
      </p:sp>
    </p:spTree>
    <p:extLst>
      <p:ext uri="{BB962C8B-B14F-4D97-AF65-F5344CB8AC3E}">
        <p14:creationId xmlns:p14="http://schemas.microsoft.com/office/powerpoint/2010/main" val="3586914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dirty="0"/>
              <a:t>Ground Truth</a:t>
            </a:r>
          </a:p>
          <a:p>
            <a:pPr marL="228600" indent="-228600">
              <a:buAutoNum type="alphaLcParenBoth"/>
            </a:pPr>
            <a:r>
              <a:rPr lang="en-US" dirty="0"/>
              <a:t>Laser Return and Robot Pose </a:t>
            </a:r>
          </a:p>
        </p:txBody>
      </p:sp>
      <p:sp>
        <p:nvSpPr>
          <p:cNvPr id="4" name="Slide Number Placeholder 3"/>
          <p:cNvSpPr>
            <a:spLocks noGrp="1"/>
          </p:cNvSpPr>
          <p:nvPr>
            <p:ph type="sldNum" sz="quarter" idx="5"/>
          </p:nvPr>
        </p:nvSpPr>
        <p:spPr/>
        <p:txBody>
          <a:bodyPr/>
          <a:lstStyle/>
          <a:p>
            <a:fld id="{6F0CECFA-7E22-4F03-8562-7558803571B0}" type="slidenum">
              <a:rPr lang="en-US" smtClean="0"/>
              <a:t>38</a:t>
            </a:fld>
            <a:endParaRPr lang="en-US"/>
          </a:p>
        </p:txBody>
      </p:sp>
    </p:spTree>
    <p:extLst>
      <p:ext uri="{BB962C8B-B14F-4D97-AF65-F5344CB8AC3E}">
        <p14:creationId xmlns:p14="http://schemas.microsoft.com/office/powerpoint/2010/main" val="3505314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Occupancy Grip</a:t>
            </a:r>
          </a:p>
          <a:p>
            <a:r>
              <a:rPr lang="en-US" dirty="0"/>
              <a:t>(d) Predicted variance of GP (interestingly very close to repulsion map studied in class)</a:t>
            </a:r>
          </a:p>
          <a:p>
            <a:endParaRPr lang="en-US" dirty="0"/>
          </a:p>
          <a:p>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39</a:t>
            </a:fld>
            <a:endParaRPr lang="en-US"/>
          </a:p>
        </p:txBody>
      </p:sp>
    </p:spTree>
    <p:extLst>
      <p:ext uri="{BB962C8B-B14F-4D97-AF65-F5344CB8AC3E}">
        <p14:creationId xmlns:p14="http://schemas.microsoft.com/office/powerpoint/2010/main" val="1126723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problem in using the Occupancy grid map?</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4</a:t>
            </a:fld>
            <a:endParaRPr lang="en-US"/>
          </a:p>
        </p:txBody>
      </p:sp>
    </p:spTree>
    <p:extLst>
      <p:ext uri="{BB962C8B-B14F-4D97-AF65-F5344CB8AC3E}">
        <p14:creationId xmlns:p14="http://schemas.microsoft.com/office/powerpoint/2010/main" val="304683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(e)This is the result that we get after training the hyperparameters. It shows the probability of a space being occupied.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 The figure on the right is the final output of the classification process. Note the grey region is the area that the robot can explore. </a:t>
            </a:r>
          </a:p>
        </p:txBody>
      </p:sp>
      <p:sp>
        <p:nvSpPr>
          <p:cNvPr id="4" name="Slide Number Placeholder 3"/>
          <p:cNvSpPr>
            <a:spLocks noGrp="1"/>
          </p:cNvSpPr>
          <p:nvPr>
            <p:ph type="sldNum" sz="quarter" idx="5"/>
          </p:nvPr>
        </p:nvSpPr>
        <p:spPr/>
        <p:txBody>
          <a:bodyPr/>
          <a:lstStyle/>
          <a:p>
            <a:fld id="{6F0CECFA-7E22-4F03-8562-7558803571B0}" type="slidenum">
              <a:rPr lang="en-US" smtClean="0"/>
              <a:t>40</a:t>
            </a:fld>
            <a:endParaRPr lang="en-US"/>
          </a:p>
        </p:txBody>
      </p:sp>
    </p:spTree>
    <p:extLst>
      <p:ext uri="{BB962C8B-B14F-4D97-AF65-F5344CB8AC3E}">
        <p14:creationId xmlns:p14="http://schemas.microsoft.com/office/powerpoint/2010/main" val="201120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Comparing the results with naïve occupancy grid map, we can see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in (1) how the occluded area behind the two blocks was unmarked in the occupancy grid (slide 9) is now perfectly classified due to dependency of neighboring cells.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Whereas in (2) the region is correctly predicted as safe path even though the sensor data was not available. </a:t>
            </a:r>
          </a:p>
          <a:p>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41</a:t>
            </a:fld>
            <a:endParaRPr lang="en-US"/>
          </a:p>
        </p:txBody>
      </p:sp>
    </p:spTree>
    <p:extLst>
      <p:ext uri="{BB962C8B-B14F-4D97-AF65-F5344CB8AC3E}">
        <p14:creationId xmlns:p14="http://schemas.microsoft.com/office/powerpoint/2010/main" val="3070738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Comparing the results with naïve occupancy grid map, we can see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in (1) how the occluded area behind the two blocks was unmarked in the occupancy grid (slide 9) is now perfectly classified due to dependency of neighboring cells.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Whereas in (2) the region is correctly predicted as safe path even though the sensor data was not available. </a:t>
            </a:r>
          </a:p>
          <a:p>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42</a:t>
            </a:fld>
            <a:endParaRPr lang="en-US"/>
          </a:p>
        </p:txBody>
      </p:sp>
    </p:spTree>
    <p:extLst>
      <p:ext uri="{BB962C8B-B14F-4D97-AF65-F5344CB8AC3E}">
        <p14:creationId xmlns:p14="http://schemas.microsoft.com/office/powerpoint/2010/main" val="4966354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Gaussian process provide several benefits over the naïve occupancy grid map.</a:t>
            </a:r>
          </a:p>
          <a:p>
            <a:pPr marL="0" indent="0">
              <a:buFont typeface="Arial" panose="020B0604020202020204" pitchFamily="34" charset="0"/>
              <a:buNone/>
            </a:pPr>
            <a:r>
              <a:rPr lang="en-US" dirty="0"/>
              <a:t>1) It can learn the dependencies between the points and thus it is robust to sensor noise and occlusion.</a:t>
            </a:r>
          </a:p>
          <a:p>
            <a:pPr marL="0" indent="0">
              <a:buFont typeface="Arial" panose="020B0604020202020204" pitchFamily="34" charset="0"/>
              <a:buNone/>
            </a:pPr>
            <a:r>
              <a:rPr lang="en-US" dirty="0"/>
              <a:t>2) As we learn a continuous, non-linear function which becomes more and more accurate with time and training data, it is an anytime algorithm. We can stop the training process to any arbitrary precision. </a:t>
            </a:r>
          </a:p>
          <a:p>
            <a:pPr marL="0" indent="0">
              <a:buFont typeface="Arial" panose="020B0604020202020204" pitchFamily="34" charset="0"/>
              <a:buNone/>
            </a:pPr>
            <a:r>
              <a:rPr lang="en-US" dirty="0"/>
              <a:t>3) The variance can be used to optimize the path planning algorithm to </a:t>
            </a:r>
            <a:r>
              <a:rPr lang="en-US" dirty="0" err="1"/>
              <a:t>maximise</a:t>
            </a:r>
            <a:r>
              <a:rPr lang="en-US" dirty="0"/>
              <a:t> the robot’s understanding of it’s environment.</a:t>
            </a:r>
          </a:p>
          <a:p>
            <a:pPr marL="0" indent="0">
              <a:buFont typeface="Arial" panose="020B0604020202020204" pitchFamily="34" charset="0"/>
              <a:buNone/>
            </a:pPr>
            <a:r>
              <a:rPr lang="en-US" dirty="0"/>
              <a:t>4) Because we now it is a regression problem, we can predict the occupancy using few sample points, saving both memory and computation time.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43</a:t>
            </a:fld>
            <a:endParaRPr lang="en-US"/>
          </a:p>
        </p:txBody>
      </p:sp>
    </p:spTree>
    <p:extLst>
      <p:ext uri="{BB962C8B-B14F-4D97-AF65-F5344CB8AC3E}">
        <p14:creationId xmlns:p14="http://schemas.microsoft.com/office/powerpoint/2010/main" val="103735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0CECFA-7E22-4F03-8562-7558803571B0}" type="slidenum">
              <a:rPr lang="en-US" smtClean="0"/>
              <a:t>45</a:t>
            </a:fld>
            <a:endParaRPr lang="en-US"/>
          </a:p>
        </p:txBody>
      </p:sp>
    </p:spTree>
    <p:extLst>
      <p:ext uri="{BB962C8B-B14F-4D97-AF65-F5344CB8AC3E}">
        <p14:creationId xmlns:p14="http://schemas.microsoft.com/office/powerpoint/2010/main" val="998904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Probability of occupancy versus location prior to thresholding are shown in the left column. Reddish areas indicate regions with high probability of occupancy while bluish regions suggest the area is most likely free space. (Colour refers to the online version.) </a:t>
            </a:r>
          </a:p>
          <a:p>
            <a:endParaRPr lang="en-US" dirty="0"/>
          </a:p>
          <a:p>
            <a:r>
              <a:rPr lang="en-US" dirty="0"/>
              <a:t>The right column illustrates their corresponding classified maps after applying thresholds. Classification labels: Black = Occupied; White = Unoccupied; Grey = Unsure.</a:t>
            </a:r>
          </a:p>
        </p:txBody>
      </p:sp>
      <p:sp>
        <p:nvSpPr>
          <p:cNvPr id="4" name="Slide Number Placeholder 3"/>
          <p:cNvSpPr>
            <a:spLocks noGrp="1"/>
          </p:cNvSpPr>
          <p:nvPr>
            <p:ph type="sldNum" sz="quarter" idx="5"/>
          </p:nvPr>
        </p:nvSpPr>
        <p:spPr/>
        <p:txBody>
          <a:bodyPr/>
          <a:lstStyle/>
          <a:p>
            <a:fld id="{6F0CECFA-7E22-4F03-8562-7558803571B0}" type="slidenum">
              <a:rPr lang="en-US" smtClean="0"/>
              <a:t>46</a:t>
            </a:fld>
            <a:endParaRPr lang="en-US"/>
          </a:p>
        </p:txBody>
      </p:sp>
    </p:spTree>
    <p:extLst>
      <p:ext uri="{BB962C8B-B14F-4D97-AF65-F5344CB8AC3E}">
        <p14:creationId xmlns:p14="http://schemas.microsoft.com/office/powerpoint/2010/main" val="85318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GPFOL: Gaussian Process that assumes Fully observable locations</a:t>
            </a:r>
          </a:p>
        </p:txBody>
      </p:sp>
      <p:sp>
        <p:nvSpPr>
          <p:cNvPr id="4" name="Slide Number Placeholder 3"/>
          <p:cNvSpPr>
            <a:spLocks noGrp="1"/>
          </p:cNvSpPr>
          <p:nvPr>
            <p:ph type="sldNum" sz="quarter" idx="5"/>
          </p:nvPr>
        </p:nvSpPr>
        <p:spPr/>
        <p:txBody>
          <a:bodyPr/>
          <a:lstStyle/>
          <a:p>
            <a:fld id="{6F0CECFA-7E22-4F03-8562-7558803571B0}" type="slidenum">
              <a:rPr lang="en-US" smtClean="0"/>
              <a:t>47</a:t>
            </a:fld>
            <a:endParaRPr lang="en-US"/>
          </a:p>
        </p:txBody>
      </p:sp>
    </p:spTree>
    <p:extLst>
      <p:ext uri="{BB962C8B-B14F-4D97-AF65-F5344CB8AC3E}">
        <p14:creationId xmlns:p14="http://schemas.microsoft.com/office/powerpoint/2010/main" val="1084503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GPPOL: Gaussian Process that assumes partially observable locations </a:t>
            </a:r>
          </a:p>
        </p:txBody>
      </p:sp>
      <p:sp>
        <p:nvSpPr>
          <p:cNvPr id="4" name="Slide Number Placeholder 3"/>
          <p:cNvSpPr>
            <a:spLocks noGrp="1"/>
          </p:cNvSpPr>
          <p:nvPr>
            <p:ph type="sldNum" sz="quarter" idx="5"/>
          </p:nvPr>
        </p:nvSpPr>
        <p:spPr/>
        <p:txBody>
          <a:bodyPr/>
          <a:lstStyle/>
          <a:p>
            <a:fld id="{6F0CECFA-7E22-4F03-8562-7558803571B0}" type="slidenum">
              <a:rPr lang="en-US" smtClean="0"/>
              <a:t>48</a:t>
            </a:fld>
            <a:endParaRPr lang="en-US"/>
          </a:p>
        </p:txBody>
      </p:sp>
    </p:spTree>
    <p:extLst>
      <p:ext uri="{BB962C8B-B14F-4D97-AF65-F5344CB8AC3E}">
        <p14:creationId xmlns:p14="http://schemas.microsoft.com/office/powerpoint/2010/main" val="198484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problem in using the Occupancy grid map?</a:t>
            </a:r>
          </a:p>
          <a:p>
            <a:pPr marL="228600" indent="-228600">
              <a:buAutoNum type="arabicParenR"/>
            </a:pPr>
            <a:r>
              <a:rPr lang="en-US" dirty="0"/>
              <a:t>Probability of cell being occupied depends only on laser beam and not influenced by neighboring cells. However, we know that due to physical structure of the objects spatial dependency exists.</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5</a:t>
            </a:fld>
            <a:endParaRPr lang="en-US"/>
          </a:p>
        </p:txBody>
      </p:sp>
    </p:spTree>
    <p:extLst>
      <p:ext uri="{BB962C8B-B14F-4D97-AF65-F5344CB8AC3E}">
        <p14:creationId xmlns:p14="http://schemas.microsoft.com/office/powerpoint/2010/main" val="3340570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problem in using the Occupancy grid map?</a:t>
            </a:r>
          </a:p>
          <a:p>
            <a:pPr marL="228600" indent="-228600">
              <a:buAutoNum type="arabicParenR"/>
            </a:pPr>
            <a:r>
              <a:rPr lang="en-US" dirty="0"/>
              <a:t>Probability of cell being occupied depends only on laser beam and not influenced by neighboring cells. However, we know that due to physical structure of the objects spatial dependency exists.</a:t>
            </a:r>
          </a:p>
          <a:p>
            <a:pPr marL="228600" indent="-228600">
              <a:buAutoNum type="arabicParenR"/>
            </a:pPr>
            <a:r>
              <a:rPr lang="en-US" dirty="0"/>
              <a:t>Other drawbacks of using traditional Occupancy map are Discretization Error and Large Memory .</a:t>
            </a:r>
          </a:p>
          <a:p>
            <a:pPr marL="685800" lvl="1" indent="-228600">
              <a:buAutoNum type="arabicParenR"/>
            </a:pPr>
            <a:r>
              <a:rPr lang="en-US" dirty="0"/>
              <a:t>If discretization is very coarse, it may misrepresent a free space as occupied.</a:t>
            </a:r>
          </a:p>
          <a:p>
            <a:pPr marL="685800" lvl="1" indent="-228600">
              <a:buAutoNum type="arabicParenR"/>
            </a:pPr>
            <a:r>
              <a:rPr lang="en-US" dirty="0"/>
              <a:t>On the other hand, if the discretization in fine, it requires more memory and computation time.  </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6</a:t>
            </a:fld>
            <a:endParaRPr lang="en-US"/>
          </a:p>
        </p:txBody>
      </p:sp>
    </p:spTree>
    <p:extLst>
      <p:ext uri="{BB962C8B-B14F-4D97-AF65-F5344CB8AC3E}">
        <p14:creationId xmlns:p14="http://schemas.microsoft.com/office/powerpoint/2010/main" val="2254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is the discretization error.</a:t>
            </a:r>
          </a:p>
          <a:p>
            <a:r>
              <a:rPr lang="en-US" dirty="0"/>
              <a:t>If discretization is very coarse, it may misrepresent a free space as occupied.</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7</a:t>
            </a:fld>
            <a:endParaRPr lang="en-US"/>
          </a:p>
        </p:txBody>
      </p:sp>
    </p:spTree>
    <p:extLst>
      <p:ext uri="{BB962C8B-B14F-4D97-AF65-F5344CB8AC3E}">
        <p14:creationId xmlns:p14="http://schemas.microsoft.com/office/powerpoint/2010/main" val="102362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is the discretization error.</a:t>
            </a:r>
          </a:p>
          <a:p>
            <a:r>
              <a:rPr lang="en-US" dirty="0"/>
              <a:t>If discretization is very coarse, it may misrepresent a free space as occupied.</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8</a:t>
            </a:fld>
            <a:endParaRPr lang="en-US"/>
          </a:p>
        </p:txBody>
      </p:sp>
    </p:spTree>
    <p:extLst>
      <p:ext uri="{BB962C8B-B14F-4D97-AF65-F5344CB8AC3E}">
        <p14:creationId xmlns:p14="http://schemas.microsoft.com/office/powerpoint/2010/main" val="1034151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On the other hand, if the discretization in fine, it requires more memory and computation time.  </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6F0CECFA-7E22-4F03-8562-7558803571B0}" type="slidenum">
              <a:rPr lang="en-US" smtClean="0"/>
              <a:t>9</a:t>
            </a:fld>
            <a:endParaRPr lang="en-US"/>
          </a:p>
        </p:txBody>
      </p:sp>
    </p:spTree>
    <p:extLst>
      <p:ext uri="{BB962C8B-B14F-4D97-AF65-F5344CB8AC3E}">
        <p14:creationId xmlns:p14="http://schemas.microsoft.com/office/powerpoint/2010/main" val="2453373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7EF34-6892-4688-9575-7FDC824797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A9DB60-E91B-4618-8401-E50315567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A3EAD6-8E88-46D0-B2CB-FCADC2983982}"/>
              </a:ext>
            </a:extLst>
          </p:cNvPr>
          <p:cNvSpPr>
            <a:spLocks noGrp="1"/>
          </p:cNvSpPr>
          <p:nvPr>
            <p:ph type="dt" sz="half" idx="10"/>
          </p:nvPr>
        </p:nvSpPr>
        <p:spPr/>
        <p:txBody>
          <a:bodyPr/>
          <a:lstStyle/>
          <a:p>
            <a:fld id="{279FB14A-5FE4-49D7-BFF4-FDAAED940F45}" type="datetimeFigureOut">
              <a:rPr lang="en-US" smtClean="0"/>
              <a:t>07-Feb-20</a:t>
            </a:fld>
            <a:endParaRPr lang="en-US"/>
          </a:p>
        </p:txBody>
      </p:sp>
      <p:sp>
        <p:nvSpPr>
          <p:cNvPr id="5" name="Footer Placeholder 4">
            <a:extLst>
              <a:ext uri="{FF2B5EF4-FFF2-40B4-BE49-F238E27FC236}">
                <a16:creationId xmlns:a16="http://schemas.microsoft.com/office/drawing/2014/main" id="{0F1D52B3-D328-4844-8DD3-E7A96FFC3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5F805-C837-48B8-819D-801E43B2EAB5}"/>
              </a:ext>
            </a:extLst>
          </p:cNvPr>
          <p:cNvSpPr>
            <a:spLocks noGrp="1"/>
          </p:cNvSpPr>
          <p:nvPr>
            <p:ph type="sldNum" sz="quarter" idx="12"/>
          </p:nvPr>
        </p:nvSpPr>
        <p:spPr/>
        <p:txBody>
          <a:bodyPr/>
          <a:lstStyle/>
          <a:p>
            <a:fld id="{4FDDB937-0B10-4BF6-BCFA-FC8F7C4737C9}" type="slidenum">
              <a:rPr lang="en-US" smtClean="0"/>
              <a:t>‹#›</a:t>
            </a:fld>
            <a:endParaRPr lang="en-US"/>
          </a:p>
        </p:txBody>
      </p:sp>
    </p:spTree>
    <p:extLst>
      <p:ext uri="{BB962C8B-B14F-4D97-AF65-F5344CB8AC3E}">
        <p14:creationId xmlns:p14="http://schemas.microsoft.com/office/powerpoint/2010/main" val="3163815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52771-0F83-4093-AE4E-1C6E66EA2E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CBF169-036E-4DF3-A999-B262DCC92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AF095-E637-4D06-98A2-0CB108B1F800}"/>
              </a:ext>
            </a:extLst>
          </p:cNvPr>
          <p:cNvSpPr>
            <a:spLocks noGrp="1"/>
          </p:cNvSpPr>
          <p:nvPr>
            <p:ph type="dt" sz="half" idx="10"/>
          </p:nvPr>
        </p:nvSpPr>
        <p:spPr/>
        <p:txBody>
          <a:bodyPr/>
          <a:lstStyle/>
          <a:p>
            <a:fld id="{279FB14A-5FE4-49D7-BFF4-FDAAED940F45}" type="datetimeFigureOut">
              <a:rPr lang="en-US" smtClean="0"/>
              <a:t>07-Feb-20</a:t>
            </a:fld>
            <a:endParaRPr lang="en-US"/>
          </a:p>
        </p:txBody>
      </p:sp>
      <p:sp>
        <p:nvSpPr>
          <p:cNvPr id="5" name="Footer Placeholder 4">
            <a:extLst>
              <a:ext uri="{FF2B5EF4-FFF2-40B4-BE49-F238E27FC236}">
                <a16:creationId xmlns:a16="http://schemas.microsoft.com/office/drawing/2014/main" id="{DFEAD36F-56BC-4B50-B807-6EB07ACD8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A6935-D24E-4FB0-B706-790152087CA1}"/>
              </a:ext>
            </a:extLst>
          </p:cNvPr>
          <p:cNvSpPr>
            <a:spLocks noGrp="1"/>
          </p:cNvSpPr>
          <p:nvPr>
            <p:ph type="sldNum" sz="quarter" idx="12"/>
          </p:nvPr>
        </p:nvSpPr>
        <p:spPr/>
        <p:txBody>
          <a:bodyPr/>
          <a:lstStyle/>
          <a:p>
            <a:fld id="{4FDDB937-0B10-4BF6-BCFA-FC8F7C4737C9}" type="slidenum">
              <a:rPr lang="en-US" smtClean="0"/>
              <a:t>‹#›</a:t>
            </a:fld>
            <a:endParaRPr lang="en-US"/>
          </a:p>
        </p:txBody>
      </p:sp>
    </p:spTree>
    <p:extLst>
      <p:ext uri="{BB962C8B-B14F-4D97-AF65-F5344CB8AC3E}">
        <p14:creationId xmlns:p14="http://schemas.microsoft.com/office/powerpoint/2010/main" val="3306012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D0A05F-282D-451C-88A8-38139DF70B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69BF73-DC6E-4942-99DF-A90E36F80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83884-CD1A-490B-894C-C6DBF989E789}"/>
              </a:ext>
            </a:extLst>
          </p:cNvPr>
          <p:cNvSpPr>
            <a:spLocks noGrp="1"/>
          </p:cNvSpPr>
          <p:nvPr>
            <p:ph type="dt" sz="half" idx="10"/>
          </p:nvPr>
        </p:nvSpPr>
        <p:spPr/>
        <p:txBody>
          <a:bodyPr/>
          <a:lstStyle/>
          <a:p>
            <a:fld id="{279FB14A-5FE4-49D7-BFF4-FDAAED940F45}" type="datetimeFigureOut">
              <a:rPr lang="en-US" smtClean="0"/>
              <a:t>07-Feb-20</a:t>
            </a:fld>
            <a:endParaRPr lang="en-US"/>
          </a:p>
        </p:txBody>
      </p:sp>
      <p:sp>
        <p:nvSpPr>
          <p:cNvPr id="5" name="Footer Placeholder 4">
            <a:extLst>
              <a:ext uri="{FF2B5EF4-FFF2-40B4-BE49-F238E27FC236}">
                <a16:creationId xmlns:a16="http://schemas.microsoft.com/office/drawing/2014/main" id="{D3D3D6DF-8FA8-43F2-B73E-8927E0D51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42602-E58D-4380-97F8-9616DF8401EA}"/>
              </a:ext>
            </a:extLst>
          </p:cNvPr>
          <p:cNvSpPr>
            <a:spLocks noGrp="1"/>
          </p:cNvSpPr>
          <p:nvPr>
            <p:ph type="sldNum" sz="quarter" idx="12"/>
          </p:nvPr>
        </p:nvSpPr>
        <p:spPr/>
        <p:txBody>
          <a:bodyPr/>
          <a:lstStyle/>
          <a:p>
            <a:fld id="{4FDDB937-0B10-4BF6-BCFA-FC8F7C4737C9}" type="slidenum">
              <a:rPr lang="en-US" smtClean="0"/>
              <a:t>‹#›</a:t>
            </a:fld>
            <a:endParaRPr lang="en-US"/>
          </a:p>
        </p:txBody>
      </p:sp>
    </p:spTree>
    <p:extLst>
      <p:ext uri="{BB962C8B-B14F-4D97-AF65-F5344CB8AC3E}">
        <p14:creationId xmlns:p14="http://schemas.microsoft.com/office/powerpoint/2010/main" val="1114231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9F74-8A21-4058-9FFC-F74AE930F6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6D91B4-BC85-471A-A81A-A89A188DEE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EE8FC-C550-4581-90FE-E79D937CC9AB}"/>
              </a:ext>
            </a:extLst>
          </p:cNvPr>
          <p:cNvSpPr>
            <a:spLocks noGrp="1"/>
          </p:cNvSpPr>
          <p:nvPr>
            <p:ph type="dt" sz="half" idx="10"/>
          </p:nvPr>
        </p:nvSpPr>
        <p:spPr/>
        <p:txBody>
          <a:bodyPr/>
          <a:lstStyle/>
          <a:p>
            <a:fld id="{279FB14A-5FE4-49D7-BFF4-FDAAED940F45}" type="datetimeFigureOut">
              <a:rPr lang="en-US" smtClean="0"/>
              <a:t>07-Feb-20</a:t>
            </a:fld>
            <a:endParaRPr lang="en-US"/>
          </a:p>
        </p:txBody>
      </p:sp>
      <p:sp>
        <p:nvSpPr>
          <p:cNvPr id="5" name="Footer Placeholder 4">
            <a:extLst>
              <a:ext uri="{FF2B5EF4-FFF2-40B4-BE49-F238E27FC236}">
                <a16:creationId xmlns:a16="http://schemas.microsoft.com/office/drawing/2014/main" id="{730AD03E-ACC5-46A1-BB0B-CB8C0F40D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141E4B-DFF7-470D-B85E-EB79EECA28DD}"/>
              </a:ext>
            </a:extLst>
          </p:cNvPr>
          <p:cNvSpPr>
            <a:spLocks noGrp="1"/>
          </p:cNvSpPr>
          <p:nvPr>
            <p:ph type="sldNum" sz="quarter" idx="12"/>
          </p:nvPr>
        </p:nvSpPr>
        <p:spPr/>
        <p:txBody>
          <a:bodyPr/>
          <a:lstStyle/>
          <a:p>
            <a:fld id="{4FDDB937-0B10-4BF6-BCFA-FC8F7C4737C9}" type="slidenum">
              <a:rPr lang="en-US" smtClean="0"/>
              <a:t>‹#›</a:t>
            </a:fld>
            <a:endParaRPr lang="en-US"/>
          </a:p>
        </p:txBody>
      </p:sp>
    </p:spTree>
    <p:extLst>
      <p:ext uri="{BB962C8B-B14F-4D97-AF65-F5344CB8AC3E}">
        <p14:creationId xmlns:p14="http://schemas.microsoft.com/office/powerpoint/2010/main" val="1775611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D86FB-CA49-4546-9CE5-77584FE91F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BC1F48-5EF4-41A5-B3BF-34123B476D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AFEADA-516C-409A-B66C-1FF107516A2B}"/>
              </a:ext>
            </a:extLst>
          </p:cNvPr>
          <p:cNvSpPr>
            <a:spLocks noGrp="1"/>
          </p:cNvSpPr>
          <p:nvPr>
            <p:ph type="dt" sz="half" idx="10"/>
          </p:nvPr>
        </p:nvSpPr>
        <p:spPr/>
        <p:txBody>
          <a:bodyPr/>
          <a:lstStyle/>
          <a:p>
            <a:fld id="{279FB14A-5FE4-49D7-BFF4-FDAAED940F45}" type="datetimeFigureOut">
              <a:rPr lang="en-US" smtClean="0"/>
              <a:t>07-Feb-20</a:t>
            </a:fld>
            <a:endParaRPr lang="en-US"/>
          </a:p>
        </p:txBody>
      </p:sp>
      <p:sp>
        <p:nvSpPr>
          <p:cNvPr id="5" name="Footer Placeholder 4">
            <a:extLst>
              <a:ext uri="{FF2B5EF4-FFF2-40B4-BE49-F238E27FC236}">
                <a16:creationId xmlns:a16="http://schemas.microsoft.com/office/drawing/2014/main" id="{270AF83C-5A32-48DD-BBB9-AB5060769E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52F99-DAB2-45B5-A357-95C3E9590817}"/>
              </a:ext>
            </a:extLst>
          </p:cNvPr>
          <p:cNvSpPr>
            <a:spLocks noGrp="1"/>
          </p:cNvSpPr>
          <p:nvPr>
            <p:ph type="sldNum" sz="quarter" idx="12"/>
          </p:nvPr>
        </p:nvSpPr>
        <p:spPr/>
        <p:txBody>
          <a:bodyPr/>
          <a:lstStyle/>
          <a:p>
            <a:fld id="{4FDDB937-0B10-4BF6-BCFA-FC8F7C4737C9}" type="slidenum">
              <a:rPr lang="en-US" smtClean="0"/>
              <a:t>‹#›</a:t>
            </a:fld>
            <a:endParaRPr lang="en-US"/>
          </a:p>
        </p:txBody>
      </p:sp>
    </p:spTree>
    <p:extLst>
      <p:ext uri="{BB962C8B-B14F-4D97-AF65-F5344CB8AC3E}">
        <p14:creationId xmlns:p14="http://schemas.microsoft.com/office/powerpoint/2010/main" val="3416387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82B0-19D6-40B0-BC8B-28713B8333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8B2D-5AD2-4E79-8CDE-4251D2C3DC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82E2D3-C003-4A06-8507-987F0D5F44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35EC9-BBA6-40E8-8DC2-A2E1A8414F88}"/>
              </a:ext>
            </a:extLst>
          </p:cNvPr>
          <p:cNvSpPr>
            <a:spLocks noGrp="1"/>
          </p:cNvSpPr>
          <p:nvPr>
            <p:ph type="dt" sz="half" idx="10"/>
          </p:nvPr>
        </p:nvSpPr>
        <p:spPr/>
        <p:txBody>
          <a:bodyPr/>
          <a:lstStyle/>
          <a:p>
            <a:fld id="{279FB14A-5FE4-49D7-BFF4-FDAAED940F45}" type="datetimeFigureOut">
              <a:rPr lang="en-US" smtClean="0"/>
              <a:t>07-Feb-20</a:t>
            </a:fld>
            <a:endParaRPr lang="en-US"/>
          </a:p>
        </p:txBody>
      </p:sp>
      <p:sp>
        <p:nvSpPr>
          <p:cNvPr id="6" name="Footer Placeholder 5">
            <a:extLst>
              <a:ext uri="{FF2B5EF4-FFF2-40B4-BE49-F238E27FC236}">
                <a16:creationId xmlns:a16="http://schemas.microsoft.com/office/drawing/2014/main" id="{09009DBE-1B65-45A3-A25A-54F1B2B69B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E7FF60-19EE-4CED-BE6F-B6C6E0D062D7}"/>
              </a:ext>
            </a:extLst>
          </p:cNvPr>
          <p:cNvSpPr>
            <a:spLocks noGrp="1"/>
          </p:cNvSpPr>
          <p:nvPr>
            <p:ph type="sldNum" sz="quarter" idx="12"/>
          </p:nvPr>
        </p:nvSpPr>
        <p:spPr/>
        <p:txBody>
          <a:bodyPr/>
          <a:lstStyle/>
          <a:p>
            <a:fld id="{4FDDB937-0B10-4BF6-BCFA-FC8F7C4737C9}" type="slidenum">
              <a:rPr lang="en-US" smtClean="0"/>
              <a:t>‹#›</a:t>
            </a:fld>
            <a:endParaRPr lang="en-US"/>
          </a:p>
        </p:txBody>
      </p:sp>
    </p:spTree>
    <p:extLst>
      <p:ext uri="{BB962C8B-B14F-4D97-AF65-F5344CB8AC3E}">
        <p14:creationId xmlns:p14="http://schemas.microsoft.com/office/powerpoint/2010/main" val="920279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AE33-EFFE-48C8-8706-D335EDE270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E847B2-465F-4C9A-9E92-08AB3A0FB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531D0-94FC-4729-9077-7360E88F2D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DE50F6-A1EE-4E61-A42F-A17D0F2749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B0D7A5-6114-4E99-8337-92B6385905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BBF049-98CB-4A0E-8789-A52CE12153C5}"/>
              </a:ext>
            </a:extLst>
          </p:cNvPr>
          <p:cNvSpPr>
            <a:spLocks noGrp="1"/>
          </p:cNvSpPr>
          <p:nvPr>
            <p:ph type="dt" sz="half" idx="10"/>
          </p:nvPr>
        </p:nvSpPr>
        <p:spPr/>
        <p:txBody>
          <a:bodyPr/>
          <a:lstStyle/>
          <a:p>
            <a:fld id="{279FB14A-5FE4-49D7-BFF4-FDAAED940F45}" type="datetimeFigureOut">
              <a:rPr lang="en-US" smtClean="0"/>
              <a:t>07-Feb-20</a:t>
            </a:fld>
            <a:endParaRPr lang="en-US"/>
          </a:p>
        </p:txBody>
      </p:sp>
      <p:sp>
        <p:nvSpPr>
          <p:cNvPr id="8" name="Footer Placeholder 7">
            <a:extLst>
              <a:ext uri="{FF2B5EF4-FFF2-40B4-BE49-F238E27FC236}">
                <a16:creationId xmlns:a16="http://schemas.microsoft.com/office/drawing/2014/main" id="{E6CD31A0-2AD6-4177-99D6-CCB1A37575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E0BF1D-485F-44FC-ABC9-3E7E1EBE0416}"/>
              </a:ext>
            </a:extLst>
          </p:cNvPr>
          <p:cNvSpPr>
            <a:spLocks noGrp="1"/>
          </p:cNvSpPr>
          <p:nvPr>
            <p:ph type="sldNum" sz="quarter" idx="12"/>
          </p:nvPr>
        </p:nvSpPr>
        <p:spPr/>
        <p:txBody>
          <a:bodyPr/>
          <a:lstStyle/>
          <a:p>
            <a:fld id="{4FDDB937-0B10-4BF6-BCFA-FC8F7C4737C9}" type="slidenum">
              <a:rPr lang="en-US" smtClean="0"/>
              <a:t>‹#›</a:t>
            </a:fld>
            <a:endParaRPr lang="en-US"/>
          </a:p>
        </p:txBody>
      </p:sp>
    </p:spTree>
    <p:extLst>
      <p:ext uri="{BB962C8B-B14F-4D97-AF65-F5344CB8AC3E}">
        <p14:creationId xmlns:p14="http://schemas.microsoft.com/office/powerpoint/2010/main" val="3477658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C9D9-C751-411A-9D97-4D44ED77C7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69B1F4-6A93-44AA-8909-89B4353B4996}"/>
              </a:ext>
            </a:extLst>
          </p:cNvPr>
          <p:cNvSpPr>
            <a:spLocks noGrp="1"/>
          </p:cNvSpPr>
          <p:nvPr>
            <p:ph type="dt" sz="half" idx="10"/>
          </p:nvPr>
        </p:nvSpPr>
        <p:spPr/>
        <p:txBody>
          <a:bodyPr/>
          <a:lstStyle/>
          <a:p>
            <a:fld id="{279FB14A-5FE4-49D7-BFF4-FDAAED940F45}" type="datetimeFigureOut">
              <a:rPr lang="en-US" smtClean="0"/>
              <a:t>07-Feb-20</a:t>
            </a:fld>
            <a:endParaRPr lang="en-US"/>
          </a:p>
        </p:txBody>
      </p:sp>
      <p:sp>
        <p:nvSpPr>
          <p:cNvPr id="4" name="Footer Placeholder 3">
            <a:extLst>
              <a:ext uri="{FF2B5EF4-FFF2-40B4-BE49-F238E27FC236}">
                <a16:creationId xmlns:a16="http://schemas.microsoft.com/office/drawing/2014/main" id="{7B9F8D4A-296B-43CA-976E-5C6AA361A7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E27CF4-7B4E-4C49-9C49-5411E90F947C}"/>
              </a:ext>
            </a:extLst>
          </p:cNvPr>
          <p:cNvSpPr>
            <a:spLocks noGrp="1"/>
          </p:cNvSpPr>
          <p:nvPr>
            <p:ph type="sldNum" sz="quarter" idx="12"/>
          </p:nvPr>
        </p:nvSpPr>
        <p:spPr/>
        <p:txBody>
          <a:bodyPr/>
          <a:lstStyle/>
          <a:p>
            <a:fld id="{4FDDB937-0B10-4BF6-BCFA-FC8F7C4737C9}" type="slidenum">
              <a:rPr lang="en-US" smtClean="0"/>
              <a:t>‹#›</a:t>
            </a:fld>
            <a:endParaRPr lang="en-US"/>
          </a:p>
        </p:txBody>
      </p:sp>
    </p:spTree>
    <p:extLst>
      <p:ext uri="{BB962C8B-B14F-4D97-AF65-F5344CB8AC3E}">
        <p14:creationId xmlns:p14="http://schemas.microsoft.com/office/powerpoint/2010/main" val="2628200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98346-C544-409D-A463-D710E449B5F5}"/>
              </a:ext>
            </a:extLst>
          </p:cNvPr>
          <p:cNvSpPr>
            <a:spLocks noGrp="1"/>
          </p:cNvSpPr>
          <p:nvPr>
            <p:ph type="dt" sz="half" idx="10"/>
          </p:nvPr>
        </p:nvSpPr>
        <p:spPr/>
        <p:txBody>
          <a:bodyPr/>
          <a:lstStyle/>
          <a:p>
            <a:fld id="{279FB14A-5FE4-49D7-BFF4-FDAAED940F45}" type="datetimeFigureOut">
              <a:rPr lang="en-US" smtClean="0"/>
              <a:t>07-Feb-20</a:t>
            </a:fld>
            <a:endParaRPr lang="en-US"/>
          </a:p>
        </p:txBody>
      </p:sp>
      <p:sp>
        <p:nvSpPr>
          <p:cNvPr id="3" name="Footer Placeholder 2">
            <a:extLst>
              <a:ext uri="{FF2B5EF4-FFF2-40B4-BE49-F238E27FC236}">
                <a16:creationId xmlns:a16="http://schemas.microsoft.com/office/drawing/2014/main" id="{E817D43C-6182-4276-8C74-30BBD75CC7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CCD863-72D1-4FFB-AF32-0E03B1B50611}"/>
              </a:ext>
            </a:extLst>
          </p:cNvPr>
          <p:cNvSpPr>
            <a:spLocks noGrp="1"/>
          </p:cNvSpPr>
          <p:nvPr>
            <p:ph type="sldNum" sz="quarter" idx="12"/>
          </p:nvPr>
        </p:nvSpPr>
        <p:spPr/>
        <p:txBody>
          <a:bodyPr/>
          <a:lstStyle/>
          <a:p>
            <a:fld id="{4FDDB937-0B10-4BF6-BCFA-FC8F7C4737C9}" type="slidenum">
              <a:rPr lang="en-US" smtClean="0"/>
              <a:t>‹#›</a:t>
            </a:fld>
            <a:endParaRPr lang="en-US"/>
          </a:p>
        </p:txBody>
      </p:sp>
    </p:spTree>
    <p:extLst>
      <p:ext uri="{BB962C8B-B14F-4D97-AF65-F5344CB8AC3E}">
        <p14:creationId xmlns:p14="http://schemas.microsoft.com/office/powerpoint/2010/main" val="3933501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F2DD-9828-473F-BF31-6F72B3A10E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26256F-5C15-475A-B8EE-F169A29181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66A461-FD50-4488-847A-046CEE2380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19DF58-F7D2-48D8-B805-80DEF3AB0753}"/>
              </a:ext>
            </a:extLst>
          </p:cNvPr>
          <p:cNvSpPr>
            <a:spLocks noGrp="1"/>
          </p:cNvSpPr>
          <p:nvPr>
            <p:ph type="dt" sz="half" idx="10"/>
          </p:nvPr>
        </p:nvSpPr>
        <p:spPr/>
        <p:txBody>
          <a:bodyPr/>
          <a:lstStyle/>
          <a:p>
            <a:fld id="{279FB14A-5FE4-49D7-BFF4-FDAAED940F45}" type="datetimeFigureOut">
              <a:rPr lang="en-US" smtClean="0"/>
              <a:t>07-Feb-20</a:t>
            </a:fld>
            <a:endParaRPr lang="en-US"/>
          </a:p>
        </p:txBody>
      </p:sp>
      <p:sp>
        <p:nvSpPr>
          <p:cNvPr id="6" name="Footer Placeholder 5">
            <a:extLst>
              <a:ext uri="{FF2B5EF4-FFF2-40B4-BE49-F238E27FC236}">
                <a16:creationId xmlns:a16="http://schemas.microsoft.com/office/drawing/2014/main" id="{237736BF-1F3A-4492-A495-E7868847AA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19387-F3CC-4030-BAB6-3647F71D43FE}"/>
              </a:ext>
            </a:extLst>
          </p:cNvPr>
          <p:cNvSpPr>
            <a:spLocks noGrp="1"/>
          </p:cNvSpPr>
          <p:nvPr>
            <p:ph type="sldNum" sz="quarter" idx="12"/>
          </p:nvPr>
        </p:nvSpPr>
        <p:spPr/>
        <p:txBody>
          <a:bodyPr/>
          <a:lstStyle/>
          <a:p>
            <a:fld id="{4FDDB937-0B10-4BF6-BCFA-FC8F7C4737C9}" type="slidenum">
              <a:rPr lang="en-US" smtClean="0"/>
              <a:t>‹#›</a:t>
            </a:fld>
            <a:endParaRPr lang="en-US"/>
          </a:p>
        </p:txBody>
      </p:sp>
    </p:spTree>
    <p:extLst>
      <p:ext uri="{BB962C8B-B14F-4D97-AF65-F5344CB8AC3E}">
        <p14:creationId xmlns:p14="http://schemas.microsoft.com/office/powerpoint/2010/main" val="73502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461C9-D01B-4AFD-9A5A-1EF376AC2A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B153EE-B7E6-4DE9-8CED-9A54251EC6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DF871D-6011-44DC-909D-1E291263D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E4C87-8929-4D52-BBC6-3DC9560F1197}"/>
              </a:ext>
            </a:extLst>
          </p:cNvPr>
          <p:cNvSpPr>
            <a:spLocks noGrp="1"/>
          </p:cNvSpPr>
          <p:nvPr>
            <p:ph type="dt" sz="half" idx="10"/>
          </p:nvPr>
        </p:nvSpPr>
        <p:spPr/>
        <p:txBody>
          <a:bodyPr/>
          <a:lstStyle/>
          <a:p>
            <a:fld id="{279FB14A-5FE4-49D7-BFF4-FDAAED940F45}" type="datetimeFigureOut">
              <a:rPr lang="en-US" smtClean="0"/>
              <a:t>07-Feb-20</a:t>
            </a:fld>
            <a:endParaRPr lang="en-US"/>
          </a:p>
        </p:txBody>
      </p:sp>
      <p:sp>
        <p:nvSpPr>
          <p:cNvPr id="6" name="Footer Placeholder 5">
            <a:extLst>
              <a:ext uri="{FF2B5EF4-FFF2-40B4-BE49-F238E27FC236}">
                <a16:creationId xmlns:a16="http://schemas.microsoft.com/office/drawing/2014/main" id="{95768965-71FE-4012-AAC9-529622312F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26D08B-F7DC-438D-8363-DEE3A17E6CA4}"/>
              </a:ext>
            </a:extLst>
          </p:cNvPr>
          <p:cNvSpPr>
            <a:spLocks noGrp="1"/>
          </p:cNvSpPr>
          <p:nvPr>
            <p:ph type="sldNum" sz="quarter" idx="12"/>
          </p:nvPr>
        </p:nvSpPr>
        <p:spPr/>
        <p:txBody>
          <a:bodyPr/>
          <a:lstStyle/>
          <a:p>
            <a:fld id="{4FDDB937-0B10-4BF6-BCFA-FC8F7C4737C9}" type="slidenum">
              <a:rPr lang="en-US" smtClean="0"/>
              <a:t>‹#›</a:t>
            </a:fld>
            <a:endParaRPr lang="en-US"/>
          </a:p>
        </p:txBody>
      </p:sp>
    </p:spTree>
    <p:extLst>
      <p:ext uri="{BB962C8B-B14F-4D97-AF65-F5344CB8AC3E}">
        <p14:creationId xmlns:p14="http://schemas.microsoft.com/office/powerpoint/2010/main" val="1527003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DD9C61-F546-4F86-B83A-1078FD17CD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DB4EED-BC87-467C-A253-70EC980198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9193C-793A-4074-969F-6B61FE15C4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B14A-5FE4-49D7-BFF4-FDAAED940F45}" type="datetimeFigureOut">
              <a:rPr lang="en-US" smtClean="0"/>
              <a:t>07-Feb-20</a:t>
            </a:fld>
            <a:endParaRPr lang="en-US"/>
          </a:p>
        </p:txBody>
      </p:sp>
      <p:sp>
        <p:nvSpPr>
          <p:cNvPr id="5" name="Footer Placeholder 4">
            <a:extLst>
              <a:ext uri="{FF2B5EF4-FFF2-40B4-BE49-F238E27FC236}">
                <a16:creationId xmlns:a16="http://schemas.microsoft.com/office/drawing/2014/main" id="{12566620-99DF-458C-BC50-8A88A2270A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979F1C-A981-475C-9F8D-45633807C7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DB937-0B10-4BF6-BCFA-FC8F7C4737C9}" type="slidenum">
              <a:rPr lang="en-US" smtClean="0"/>
              <a:t>‹#›</a:t>
            </a:fld>
            <a:endParaRPr lang="en-US"/>
          </a:p>
        </p:txBody>
      </p:sp>
    </p:spTree>
    <p:extLst>
      <p:ext uri="{BB962C8B-B14F-4D97-AF65-F5344CB8AC3E}">
        <p14:creationId xmlns:p14="http://schemas.microsoft.com/office/powerpoint/2010/main" val="97603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istill.pub/2019/visual-exploration-gaussian-processe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6eB-2Rzojh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ustomXml" Target="../ink/ink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customXml" Target="../ink/ink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youtube.com/watch?v=Jv25sg-IYHU"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istill.pub/2019/visual-exploration-gaussian-processe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4.png"/><Relationship Id="rId7" Type="http://schemas.openxmlformats.org/officeDocument/2006/relationships/customXml" Target="../ink/ink6.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customXml" Target="../ink/ink5.xml"/><Relationship Id="rId4" Type="http://schemas.openxmlformats.org/officeDocument/2006/relationships/image" Target="../media/image22.png"/><Relationship Id="rId9" Type="http://schemas.openxmlformats.org/officeDocument/2006/relationships/customXml" Target="../ink/ink7.xml"/><Relationship Id="rId14" Type="http://schemas.openxmlformats.org/officeDocument/2006/relationships/image" Target="../media/image130.png"/></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customXml" Target="../ink/ink12.xml"/><Relationship Id="rId18" Type="http://schemas.openxmlformats.org/officeDocument/2006/relationships/image" Target="../media/image15.png"/><Relationship Id="rId3" Type="http://schemas.openxmlformats.org/officeDocument/2006/relationships/image" Target="../media/image24.png"/><Relationship Id="rId7" Type="http://schemas.openxmlformats.org/officeDocument/2006/relationships/customXml" Target="../ink/ink9.xml"/><Relationship Id="rId12" Type="http://schemas.openxmlformats.org/officeDocument/2006/relationships/image" Target="../media/image120.png"/><Relationship Id="rId17" Type="http://schemas.openxmlformats.org/officeDocument/2006/relationships/customXml" Target="../ink/ink14.xml"/><Relationship Id="rId2" Type="http://schemas.openxmlformats.org/officeDocument/2006/relationships/notesSlide" Target="../notesSlides/notesSlide42.xml"/><Relationship Id="rId16"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media/image110.png"/><Relationship Id="rId4" Type="http://schemas.openxmlformats.org/officeDocument/2006/relationships/image" Target="../media/image22.png"/><Relationship Id="rId9" Type="http://schemas.openxmlformats.org/officeDocument/2006/relationships/customXml" Target="../ink/ink10.xml"/><Relationship Id="rId14" Type="http://schemas.openxmlformats.org/officeDocument/2006/relationships/image" Target="../media/image1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Jv25sg-IYHU" TargetMode="External"/><Relationship Id="rId2" Type="http://schemas.openxmlformats.org/officeDocument/2006/relationships/hyperlink" Target="https://distill.pub/2019/visual-exploration-gaussian-processe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EE15-A0AC-4179-BE42-7546668682C0}"/>
              </a:ext>
            </a:extLst>
          </p:cNvPr>
          <p:cNvSpPr>
            <a:spLocks noGrp="1"/>
          </p:cNvSpPr>
          <p:nvPr>
            <p:ph type="ctrTitle"/>
          </p:nvPr>
        </p:nvSpPr>
        <p:spPr>
          <a:xfrm>
            <a:off x="1624176" y="2789228"/>
            <a:ext cx="8943647" cy="782782"/>
          </a:xfrm>
        </p:spPr>
        <p:txBody>
          <a:bodyPr anchor="ctr">
            <a:normAutofit fontScale="90000"/>
          </a:bodyPr>
          <a:lstStyle/>
          <a:p>
            <a:r>
              <a:rPr lang="en-US" sz="5400" dirty="0"/>
              <a:t>Gaussian Process Occupancy Maps</a:t>
            </a:r>
          </a:p>
        </p:txBody>
      </p:sp>
      <p:pic>
        <p:nvPicPr>
          <p:cNvPr id="5" name="Picture 4" descr="A close up of a sign&#10;&#10;Description automatically generated">
            <a:extLst>
              <a:ext uri="{FF2B5EF4-FFF2-40B4-BE49-F238E27FC236}">
                <a16:creationId xmlns:a16="http://schemas.microsoft.com/office/drawing/2014/main" id="{146020F2-F18C-48CF-9F99-BA18EF6A4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18" y="297873"/>
            <a:ext cx="1911927" cy="1911927"/>
          </a:xfrm>
          <a:prstGeom prst="rect">
            <a:avLst/>
          </a:prstGeom>
        </p:spPr>
      </p:pic>
      <p:sp>
        <p:nvSpPr>
          <p:cNvPr id="6" name="TextBox 5">
            <a:extLst>
              <a:ext uri="{FF2B5EF4-FFF2-40B4-BE49-F238E27FC236}">
                <a16:creationId xmlns:a16="http://schemas.microsoft.com/office/drawing/2014/main" id="{19322470-E10E-42D6-8CB9-845DD87894D9}"/>
              </a:ext>
            </a:extLst>
          </p:cNvPr>
          <p:cNvSpPr txBox="1"/>
          <p:nvPr/>
        </p:nvSpPr>
        <p:spPr>
          <a:xfrm>
            <a:off x="10463819" y="482539"/>
            <a:ext cx="1592359" cy="400110"/>
          </a:xfrm>
          <a:prstGeom prst="rect">
            <a:avLst/>
          </a:prstGeom>
          <a:noFill/>
        </p:spPr>
        <p:txBody>
          <a:bodyPr wrap="none" rtlCol="0">
            <a:spAutoFit/>
          </a:bodyPr>
          <a:lstStyle/>
          <a:p>
            <a:r>
              <a:rPr lang="en-US" sz="2000" dirty="0"/>
              <a:t>Paper Review</a:t>
            </a:r>
            <a:endParaRPr lang="en-US" dirty="0"/>
          </a:p>
        </p:txBody>
      </p:sp>
      <p:sp>
        <p:nvSpPr>
          <p:cNvPr id="7" name="TextBox 6">
            <a:extLst>
              <a:ext uri="{FF2B5EF4-FFF2-40B4-BE49-F238E27FC236}">
                <a16:creationId xmlns:a16="http://schemas.microsoft.com/office/drawing/2014/main" id="{53346D73-E8AE-4461-909E-E886840929AE}"/>
              </a:ext>
            </a:extLst>
          </p:cNvPr>
          <p:cNvSpPr txBox="1"/>
          <p:nvPr/>
        </p:nvSpPr>
        <p:spPr>
          <a:xfrm>
            <a:off x="3463638" y="3572010"/>
            <a:ext cx="4534639" cy="461665"/>
          </a:xfrm>
          <a:prstGeom prst="rect">
            <a:avLst/>
          </a:prstGeom>
          <a:noFill/>
        </p:spPr>
        <p:txBody>
          <a:bodyPr wrap="none" rtlCol="0">
            <a:spAutoFit/>
          </a:bodyPr>
          <a:lstStyle/>
          <a:p>
            <a:r>
              <a:rPr lang="en-US" sz="2400" b="1" dirty="0"/>
              <a:t>Authors:</a:t>
            </a:r>
            <a:r>
              <a:rPr lang="en-US" sz="2400" dirty="0"/>
              <a:t> S. Callaghan and F. Ramos</a:t>
            </a:r>
            <a:endParaRPr lang="en-US" dirty="0"/>
          </a:p>
        </p:txBody>
      </p:sp>
      <p:sp>
        <p:nvSpPr>
          <p:cNvPr id="8" name="TextBox 7">
            <a:extLst>
              <a:ext uri="{FF2B5EF4-FFF2-40B4-BE49-F238E27FC236}">
                <a16:creationId xmlns:a16="http://schemas.microsoft.com/office/drawing/2014/main" id="{A6C20B88-29D1-4B56-9F01-FB7C29F7F46E}"/>
              </a:ext>
            </a:extLst>
          </p:cNvPr>
          <p:cNvSpPr txBox="1"/>
          <p:nvPr/>
        </p:nvSpPr>
        <p:spPr>
          <a:xfrm>
            <a:off x="4092315" y="4151438"/>
            <a:ext cx="3376566" cy="461665"/>
          </a:xfrm>
          <a:prstGeom prst="rect">
            <a:avLst/>
          </a:prstGeom>
          <a:noFill/>
        </p:spPr>
        <p:txBody>
          <a:bodyPr wrap="none" rtlCol="0">
            <a:spAutoFit/>
          </a:bodyPr>
          <a:lstStyle/>
          <a:p>
            <a:pPr algn="ctr"/>
            <a:r>
              <a:rPr lang="en-US" sz="2400" b="1" dirty="0"/>
              <a:t>Presenter:</a:t>
            </a:r>
            <a:r>
              <a:rPr lang="en-US" sz="2400" dirty="0"/>
              <a:t> Sapan Agrawal</a:t>
            </a:r>
            <a:endParaRPr lang="en-US" dirty="0"/>
          </a:p>
        </p:txBody>
      </p:sp>
      <p:sp>
        <p:nvSpPr>
          <p:cNvPr id="9" name="TextBox 8">
            <a:extLst>
              <a:ext uri="{FF2B5EF4-FFF2-40B4-BE49-F238E27FC236}">
                <a16:creationId xmlns:a16="http://schemas.microsoft.com/office/drawing/2014/main" id="{D5330E01-5B0A-477A-BAEC-F467E497C03A}"/>
              </a:ext>
            </a:extLst>
          </p:cNvPr>
          <p:cNvSpPr txBox="1"/>
          <p:nvPr/>
        </p:nvSpPr>
        <p:spPr>
          <a:xfrm>
            <a:off x="9434948" y="113207"/>
            <a:ext cx="2621230" cy="369332"/>
          </a:xfrm>
          <a:prstGeom prst="rect">
            <a:avLst/>
          </a:prstGeom>
          <a:noFill/>
        </p:spPr>
        <p:txBody>
          <a:bodyPr wrap="none" rtlCol="0">
            <a:spAutoFit/>
          </a:bodyPr>
          <a:lstStyle/>
          <a:p>
            <a:r>
              <a:rPr lang="en-US" dirty="0"/>
              <a:t>RBE 550: Motion Planning</a:t>
            </a:r>
          </a:p>
        </p:txBody>
      </p:sp>
    </p:spTree>
    <p:extLst>
      <p:ext uri="{BB962C8B-B14F-4D97-AF65-F5344CB8AC3E}">
        <p14:creationId xmlns:p14="http://schemas.microsoft.com/office/powerpoint/2010/main" val="210296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B4BC-904A-4978-864A-5CD1586D1CB1}"/>
              </a:ext>
            </a:extLst>
          </p:cNvPr>
          <p:cNvSpPr>
            <a:spLocks noGrp="1"/>
          </p:cNvSpPr>
          <p:nvPr>
            <p:ph type="title"/>
          </p:nvPr>
        </p:nvSpPr>
        <p:spPr>
          <a:xfrm>
            <a:off x="838200" y="365126"/>
            <a:ext cx="10515600" cy="923348"/>
          </a:xfrm>
        </p:spPr>
        <p:txBody>
          <a:bodyPr/>
          <a:lstStyle/>
          <a:p>
            <a:r>
              <a:rPr lang="en-US" dirty="0"/>
              <a:t>Problem with Occupancy grid?</a:t>
            </a:r>
          </a:p>
        </p:txBody>
      </p:sp>
      <p:sp>
        <p:nvSpPr>
          <p:cNvPr id="3" name="Content Placeholder 2">
            <a:extLst>
              <a:ext uri="{FF2B5EF4-FFF2-40B4-BE49-F238E27FC236}">
                <a16:creationId xmlns:a16="http://schemas.microsoft.com/office/drawing/2014/main" id="{139BDD5B-0922-4014-8C21-3629C4742C5B}"/>
              </a:ext>
            </a:extLst>
          </p:cNvPr>
          <p:cNvSpPr>
            <a:spLocks noGrp="1"/>
          </p:cNvSpPr>
          <p:nvPr>
            <p:ph idx="1"/>
          </p:nvPr>
        </p:nvSpPr>
        <p:spPr>
          <a:xfrm>
            <a:off x="838200" y="1676400"/>
            <a:ext cx="10515600" cy="4500563"/>
          </a:xfrm>
        </p:spPr>
        <p:txBody>
          <a:bodyPr/>
          <a:lstStyle/>
          <a:p>
            <a:r>
              <a:rPr lang="en-US" dirty="0"/>
              <a:t>Independence relationship between the cells </a:t>
            </a:r>
          </a:p>
          <a:p>
            <a:pPr lvl="1"/>
            <a:r>
              <a:rPr lang="en-US" dirty="0">
                <a:solidFill>
                  <a:srgbClr val="FF0000"/>
                </a:solidFill>
              </a:rPr>
              <a:t>Inaccurate results in regions of uncertainty (occluded region, sensor noise)</a:t>
            </a:r>
          </a:p>
          <a:p>
            <a:pPr lvl="1"/>
            <a:endParaRPr lang="en-US" dirty="0">
              <a:solidFill>
                <a:schemeClr val="accent6">
                  <a:lumMod val="75000"/>
                </a:schemeClr>
              </a:solidFill>
            </a:endParaRPr>
          </a:p>
          <a:p>
            <a:r>
              <a:rPr lang="en-US" dirty="0"/>
              <a:t>Discretization Error</a:t>
            </a:r>
          </a:p>
          <a:p>
            <a:pPr lvl="1"/>
            <a:r>
              <a:rPr lang="en-US" dirty="0">
                <a:solidFill>
                  <a:srgbClr val="FF0000"/>
                </a:solidFill>
              </a:rPr>
              <a:t>Coarse discretization can misrepresent a cell</a:t>
            </a:r>
          </a:p>
          <a:p>
            <a:pPr marL="457200" lvl="1" indent="0">
              <a:buNone/>
            </a:pPr>
            <a:endParaRPr lang="en-US" dirty="0"/>
          </a:p>
          <a:p>
            <a:r>
              <a:rPr lang="en-US" dirty="0"/>
              <a:t>Large memory requirement</a:t>
            </a:r>
          </a:p>
          <a:p>
            <a:pPr lvl="1"/>
            <a:r>
              <a:rPr lang="en-US" dirty="0">
                <a:solidFill>
                  <a:srgbClr val="FF0000"/>
                </a:solidFill>
              </a:rPr>
              <a:t>Fine discretization will be computationally expensive and require more memory.</a:t>
            </a:r>
          </a:p>
          <a:p>
            <a:endParaRPr lang="en-US" dirty="0"/>
          </a:p>
        </p:txBody>
      </p:sp>
    </p:spTree>
    <p:extLst>
      <p:ext uri="{BB962C8B-B14F-4D97-AF65-F5344CB8AC3E}">
        <p14:creationId xmlns:p14="http://schemas.microsoft.com/office/powerpoint/2010/main" val="3761735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6E89-462F-4491-AA26-AA8C70EB2583}"/>
              </a:ext>
            </a:extLst>
          </p:cNvPr>
          <p:cNvSpPr>
            <a:spLocks noGrp="1"/>
          </p:cNvSpPr>
          <p:nvPr>
            <p:ph type="title"/>
          </p:nvPr>
        </p:nvSpPr>
        <p:spPr>
          <a:xfrm>
            <a:off x="838200" y="365126"/>
            <a:ext cx="10515600" cy="1165802"/>
          </a:xfrm>
        </p:spPr>
        <p:txBody>
          <a:bodyPr/>
          <a:lstStyle/>
          <a:p>
            <a:r>
              <a:rPr lang="en-US" dirty="0"/>
              <a:t>Why Gaussian Process?</a:t>
            </a:r>
          </a:p>
        </p:txBody>
      </p:sp>
      <p:sp>
        <p:nvSpPr>
          <p:cNvPr id="3" name="Content Placeholder 2">
            <a:extLst>
              <a:ext uri="{FF2B5EF4-FFF2-40B4-BE49-F238E27FC236}">
                <a16:creationId xmlns:a16="http://schemas.microsoft.com/office/drawing/2014/main" id="{F8B74536-336E-4A44-AF40-75A99377C91F}"/>
              </a:ext>
            </a:extLst>
          </p:cNvPr>
          <p:cNvSpPr>
            <a:spLocks noGrp="1"/>
          </p:cNvSpPr>
          <p:nvPr>
            <p:ph idx="1"/>
          </p:nvPr>
        </p:nvSpPr>
        <p:spPr>
          <a:xfrm>
            <a:off x="673100" y="1627909"/>
            <a:ext cx="10795000" cy="4549054"/>
          </a:xfrm>
        </p:spPr>
        <p:txBody>
          <a:bodyPr/>
          <a:lstStyle/>
          <a:p>
            <a:r>
              <a:rPr lang="en-US" dirty="0"/>
              <a:t>Uses continuous, non-linear, non-parametric function to represent map </a:t>
            </a:r>
          </a:p>
        </p:txBody>
      </p:sp>
    </p:spTree>
    <p:extLst>
      <p:ext uri="{BB962C8B-B14F-4D97-AF65-F5344CB8AC3E}">
        <p14:creationId xmlns:p14="http://schemas.microsoft.com/office/powerpoint/2010/main" val="3158538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6E89-462F-4491-AA26-AA8C70EB2583}"/>
              </a:ext>
            </a:extLst>
          </p:cNvPr>
          <p:cNvSpPr>
            <a:spLocks noGrp="1"/>
          </p:cNvSpPr>
          <p:nvPr>
            <p:ph type="title"/>
          </p:nvPr>
        </p:nvSpPr>
        <p:spPr>
          <a:xfrm>
            <a:off x="838200" y="365126"/>
            <a:ext cx="10515600" cy="1165802"/>
          </a:xfrm>
        </p:spPr>
        <p:txBody>
          <a:bodyPr/>
          <a:lstStyle/>
          <a:p>
            <a:r>
              <a:rPr lang="en-US" dirty="0"/>
              <a:t>Why Gaussian Process?</a:t>
            </a:r>
          </a:p>
        </p:txBody>
      </p:sp>
      <p:sp>
        <p:nvSpPr>
          <p:cNvPr id="3" name="Content Placeholder 2">
            <a:extLst>
              <a:ext uri="{FF2B5EF4-FFF2-40B4-BE49-F238E27FC236}">
                <a16:creationId xmlns:a16="http://schemas.microsoft.com/office/drawing/2014/main" id="{F8B74536-336E-4A44-AF40-75A99377C91F}"/>
              </a:ext>
            </a:extLst>
          </p:cNvPr>
          <p:cNvSpPr>
            <a:spLocks noGrp="1"/>
          </p:cNvSpPr>
          <p:nvPr>
            <p:ph idx="1"/>
          </p:nvPr>
        </p:nvSpPr>
        <p:spPr>
          <a:xfrm>
            <a:off x="673100" y="1627909"/>
            <a:ext cx="10795000" cy="4549054"/>
          </a:xfrm>
        </p:spPr>
        <p:txBody>
          <a:bodyPr/>
          <a:lstStyle/>
          <a:p>
            <a:r>
              <a:rPr lang="en-US" dirty="0"/>
              <a:t>Uses continuous, non-linear, non-parametric function to represent map </a:t>
            </a:r>
          </a:p>
          <a:p>
            <a:pPr lvl="1"/>
            <a:r>
              <a:rPr lang="en-US" dirty="0">
                <a:solidFill>
                  <a:schemeClr val="accent6">
                    <a:lumMod val="75000"/>
                  </a:schemeClr>
                </a:solidFill>
              </a:rPr>
              <a:t>predict dependency between the neighboring cells.</a:t>
            </a:r>
          </a:p>
        </p:txBody>
      </p:sp>
    </p:spTree>
    <p:extLst>
      <p:ext uri="{BB962C8B-B14F-4D97-AF65-F5344CB8AC3E}">
        <p14:creationId xmlns:p14="http://schemas.microsoft.com/office/powerpoint/2010/main" val="19242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6E89-462F-4491-AA26-AA8C70EB2583}"/>
              </a:ext>
            </a:extLst>
          </p:cNvPr>
          <p:cNvSpPr>
            <a:spLocks noGrp="1"/>
          </p:cNvSpPr>
          <p:nvPr>
            <p:ph type="title"/>
          </p:nvPr>
        </p:nvSpPr>
        <p:spPr>
          <a:xfrm>
            <a:off x="838200" y="365126"/>
            <a:ext cx="10515600" cy="1165802"/>
          </a:xfrm>
        </p:spPr>
        <p:txBody>
          <a:bodyPr/>
          <a:lstStyle/>
          <a:p>
            <a:r>
              <a:rPr lang="en-US" dirty="0"/>
              <a:t>Why Gaussian Process?</a:t>
            </a:r>
          </a:p>
        </p:txBody>
      </p:sp>
      <p:sp>
        <p:nvSpPr>
          <p:cNvPr id="3" name="Content Placeholder 2">
            <a:extLst>
              <a:ext uri="{FF2B5EF4-FFF2-40B4-BE49-F238E27FC236}">
                <a16:creationId xmlns:a16="http://schemas.microsoft.com/office/drawing/2014/main" id="{F8B74536-336E-4A44-AF40-75A99377C91F}"/>
              </a:ext>
            </a:extLst>
          </p:cNvPr>
          <p:cNvSpPr>
            <a:spLocks noGrp="1"/>
          </p:cNvSpPr>
          <p:nvPr>
            <p:ph idx="1"/>
          </p:nvPr>
        </p:nvSpPr>
        <p:spPr>
          <a:xfrm>
            <a:off x="673100" y="1627909"/>
            <a:ext cx="10795000" cy="4549054"/>
          </a:xfrm>
        </p:spPr>
        <p:txBody>
          <a:bodyPr/>
          <a:lstStyle/>
          <a:p>
            <a:r>
              <a:rPr lang="en-US" dirty="0"/>
              <a:t>Uses continuous, non-linear, non-parametric function to represent map </a:t>
            </a:r>
          </a:p>
          <a:p>
            <a:pPr lvl="1"/>
            <a:r>
              <a:rPr lang="en-US" dirty="0">
                <a:solidFill>
                  <a:schemeClr val="accent6">
                    <a:lumMod val="75000"/>
                  </a:schemeClr>
                </a:solidFill>
              </a:rPr>
              <a:t>predict dependency between the neighboring cells.</a:t>
            </a:r>
          </a:p>
          <a:p>
            <a:pPr lvl="1"/>
            <a:r>
              <a:rPr lang="en-US" dirty="0">
                <a:solidFill>
                  <a:schemeClr val="accent6">
                    <a:lumMod val="75000"/>
                  </a:schemeClr>
                </a:solidFill>
              </a:rPr>
              <a:t>Robust to noise and sparse data</a:t>
            </a:r>
          </a:p>
        </p:txBody>
      </p:sp>
    </p:spTree>
    <p:extLst>
      <p:ext uri="{BB962C8B-B14F-4D97-AF65-F5344CB8AC3E}">
        <p14:creationId xmlns:p14="http://schemas.microsoft.com/office/powerpoint/2010/main" val="388499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6E89-462F-4491-AA26-AA8C70EB2583}"/>
              </a:ext>
            </a:extLst>
          </p:cNvPr>
          <p:cNvSpPr>
            <a:spLocks noGrp="1"/>
          </p:cNvSpPr>
          <p:nvPr>
            <p:ph type="title"/>
          </p:nvPr>
        </p:nvSpPr>
        <p:spPr>
          <a:xfrm>
            <a:off x="838200" y="365126"/>
            <a:ext cx="10515600" cy="1165802"/>
          </a:xfrm>
        </p:spPr>
        <p:txBody>
          <a:bodyPr/>
          <a:lstStyle/>
          <a:p>
            <a:r>
              <a:rPr lang="en-US" dirty="0"/>
              <a:t>Why Gaussian Process?</a:t>
            </a:r>
          </a:p>
        </p:txBody>
      </p:sp>
      <p:sp>
        <p:nvSpPr>
          <p:cNvPr id="3" name="Content Placeholder 2">
            <a:extLst>
              <a:ext uri="{FF2B5EF4-FFF2-40B4-BE49-F238E27FC236}">
                <a16:creationId xmlns:a16="http://schemas.microsoft.com/office/drawing/2014/main" id="{F8B74536-336E-4A44-AF40-75A99377C91F}"/>
              </a:ext>
            </a:extLst>
          </p:cNvPr>
          <p:cNvSpPr>
            <a:spLocks noGrp="1"/>
          </p:cNvSpPr>
          <p:nvPr>
            <p:ph idx="1"/>
          </p:nvPr>
        </p:nvSpPr>
        <p:spPr>
          <a:xfrm>
            <a:off x="673100" y="1627909"/>
            <a:ext cx="10795000" cy="4549054"/>
          </a:xfrm>
        </p:spPr>
        <p:txBody>
          <a:bodyPr/>
          <a:lstStyle/>
          <a:p>
            <a:r>
              <a:rPr lang="en-US" dirty="0"/>
              <a:t>Uses continuous, non-linear, non-parametric function to represent map </a:t>
            </a:r>
          </a:p>
          <a:p>
            <a:pPr lvl="1"/>
            <a:r>
              <a:rPr lang="en-US" dirty="0">
                <a:solidFill>
                  <a:schemeClr val="accent6">
                    <a:lumMod val="75000"/>
                  </a:schemeClr>
                </a:solidFill>
              </a:rPr>
              <a:t>predict dependency between the neighboring cells.</a:t>
            </a:r>
          </a:p>
          <a:p>
            <a:pPr lvl="1"/>
            <a:r>
              <a:rPr lang="en-US" dirty="0">
                <a:solidFill>
                  <a:schemeClr val="accent6">
                    <a:lumMod val="75000"/>
                  </a:schemeClr>
                </a:solidFill>
              </a:rPr>
              <a:t>Robust to noise and sparse data</a:t>
            </a:r>
          </a:p>
          <a:p>
            <a:endParaRPr lang="en-US" dirty="0">
              <a:solidFill>
                <a:schemeClr val="accent6">
                  <a:lumMod val="75000"/>
                </a:schemeClr>
              </a:solidFill>
            </a:endParaRPr>
          </a:p>
          <a:p>
            <a:r>
              <a:rPr lang="en-US" dirty="0"/>
              <a:t>Any-time Algorithm</a:t>
            </a:r>
          </a:p>
        </p:txBody>
      </p:sp>
    </p:spTree>
    <p:extLst>
      <p:ext uri="{BB962C8B-B14F-4D97-AF65-F5344CB8AC3E}">
        <p14:creationId xmlns:p14="http://schemas.microsoft.com/office/powerpoint/2010/main" val="251217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6E89-462F-4491-AA26-AA8C70EB2583}"/>
              </a:ext>
            </a:extLst>
          </p:cNvPr>
          <p:cNvSpPr>
            <a:spLocks noGrp="1"/>
          </p:cNvSpPr>
          <p:nvPr>
            <p:ph type="title"/>
          </p:nvPr>
        </p:nvSpPr>
        <p:spPr>
          <a:xfrm>
            <a:off x="838200" y="365126"/>
            <a:ext cx="10515600" cy="1165802"/>
          </a:xfrm>
        </p:spPr>
        <p:txBody>
          <a:bodyPr/>
          <a:lstStyle/>
          <a:p>
            <a:r>
              <a:rPr lang="en-US" dirty="0"/>
              <a:t>Why Gaussian Process?</a:t>
            </a:r>
          </a:p>
        </p:txBody>
      </p:sp>
      <p:sp>
        <p:nvSpPr>
          <p:cNvPr id="3" name="Content Placeholder 2">
            <a:extLst>
              <a:ext uri="{FF2B5EF4-FFF2-40B4-BE49-F238E27FC236}">
                <a16:creationId xmlns:a16="http://schemas.microsoft.com/office/drawing/2014/main" id="{F8B74536-336E-4A44-AF40-75A99377C91F}"/>
              </a:ext>
            </a:extLst>
          </p:cNvPr>
          <p:cNvSpPr>
            <a:spLocks noGrp="1"/>
          </p:cNvSpPr>
          <p:nvPr>
            <p:ph idx="1"/>
          </p:nvPr>
        </p:nvSpPr>
        <p:spPr>
          <a:xfrm>
            <a:off x="673100" y="1627909"/>
            <a:ext cx="10795000" cy="4549054"/>
          </a:xfrm>
        </p:spPr>
        <p:txBody>
          <a:bodyPr/>
          <a:lstStyle/>
          <a:p>
            <a:r>
              <a:rPr lang="en-US" dirty="0"/>
              <a:t>Uses continuous, non-linear, non-parametric function to represent map </a:t>
            </a:r>
          </a:p>
          <a:p>
            <a:pPr lvl="1"/>
            <a:r>
              <a:rPr lang="en-US" dirty="0">
                <a:solidFill>
                  <a:schemeClr val="accent6">
                    <a:lumMod val="75000"/>
                  </a:schemeClr>
                </a:solidFill>
              </a:rPr>
              <a:t>predict dependency between the neighboring cells.</a:t>
            </a:r>
          </a:p>
          <a:p>
            <a:pPr lvl="1"/>
            <a:r>
              <a:rPr lang="en-US" dirty="0">
                <a:solidFill>
                  <a:schemeClr val="accent6">
                    <a:lumMod val="75000"/>
                  </a:schemeClr>
                </a:solidFill>
              </a:rPr>
              <a:t>Robust to noise and sparse data</a:t>
            </a:r>
          </a:p>
          <a:p>
            <a:endParaRPr lang="en-US" dirty="0">
              <a:solidFill>
                <a:schemeClr val="accent6">
                  <a:lumMod val="75000"/>
                </a:schemeClr>
              </a:solidFill>
            </a:endParaRPr>
          </a:p>
          <a:p>
            <a:r>
              <a:rPr lang="en-US" dirty="0"/>
              <a:t>Any-time Algorithm</a:t>
            </a:r>
          </a:p>
          <a:p>
            <a:pPr lvl="1"/>
            <a:r>
              <a:rPr lang="en-US" dirty="0">
                <a:solidFill>
                  <a:schemeClr val="accent6">
                    <a:lumMod val="75000"/>
                  </a:schemeClr>
                </a:solidFill>
              </a:rPr>
              <a:t>Can get both coarse and fine maps. </a:t>
            </a:r>
          </a:p>
        </p:txBody>
      </p:sp>
    </p:spTree>
    <p:extLst>
      <p:ext uri="{BB962C8B-B14F-4D97-AF65-F5344CB8AC3E}">
        <p14:creationId xmlns:p14="http://schemas.microsoft.com/office/powerpoint/2010/main" val="4102664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6E89-462F-4491-AA26-AA8C70EB2583}"/>
              </a:ext>
            </a:extLst>
          </p:cNvPr>
          <p:cNvSpPr>
            <a:spLocks noGrp="1"/>
          </p:cNvSpPr>
          <p:nvPr>
            <p:ph type="title"/>
          </p:nvPr>
        </p:nvSpPr>
        <p:spPr>
          <a:xfrm>
            <a:off x="838200" y="365126"/>
            <a:ext cx="10515600" cy="1165802"/>
          </a:xfrm>
        </p:spPr>
        <p:txBody>
          <a:bodyPr/>
          <a:lstStyle/>
          <a:p>
            <a:r>
              <a:rPr lang="en-US" dirty="0"/>
              <a:t>Why Gaussian Process?</a:t>
            </a:r>
          </a:p>
        </p:txBody>
      </p:sp>
      <p:sp>
        <p:nvSpPr>
          <p:cNvPr id="3" name="Content Placeholder 2">
            <a:extLst>
              <a:ext uri="{FF2B5EF4-FFF2-40B4-BE49-F238E27FC236}">
                <a16:creationId xmlns:a16="http://schemas.microsoft.com/office/drawing/2014/main" id="{F8B74536-336E-4A44-AF40-75A99377C91F}"/>
              </a:ext>
            </a:extLst>
          </p:cNvPr>
          <p:cNvSpPr>
            <a:spLocks noGrp="1"/>
          </p:cNvSpPr>
          <p:nvPr>
            <p:ph idx="1"/>
          </p:nvPr>
        </p:nvSpPr>
        <p:spPr>
          <a:xfrm>
            <a:off x="673100" y="1627909"/>
            <a:ext cx="10795000" cy="4549054"/>
          </a:xfrm>
        </p:spPr>
        <p:txBody>
          <a:bodyPr/>
          <a:lstStyle/>
          <a:p>
            <a:r>
              <a:rPr lang="en-US" dirty="0"/>
              <a:t>Uses continuous, non-linear, non-parametric function to represent map </a:t>
            </a:r>
          </a:p>
          <a:p>
            <a:pPr lvl="1"/>
            <a:r>
              <a:rPr lang="en-US" dirty="0">
                <a:solidFill>
                  <a:schemeClr val="accent6">
                    <a:lumMod val="75000"/>
                  </a:schemeClr>
                </a:solidFill>
              </a:rPr>
              <a:t>predict dependency between the neighboring cells.</a:t>
            </a:r>
          </a:p>
          <a:p>
            <a:pPr lvl="1"/>
            <a:r>
              <a:rPr lang="en-US" dirty="0">
                <a:solidFill>
                  <a:schemeClr val="accent6">
                    <a:lumMod val="75000"/>
                  </a:schemeClr>
                </a:solidFill>
              </a:rPr>
              <a:t>Robust to noise and sparse data</a:t>
            </a:r>
          </a:p>
          <a:p>
            <a:endParaRPr lang="en-US" dirty="0">
              <a:solidFill>
                <a:schemeClr val="accent6">
                  <a:lumMod val="75000"/>
                </a:schemeClr>
              </a:solidFill>
            </a:endParaRPr>
          </a:p>
          <a:p>
            <a:r>
              <a:rPr lang="en-US" dirty="0"/>
              <a:t>Any-time Algorithm</a:t>
            </a:r>
          </a:p>
          <a:p>
            <a:pPr lvl="1"/>
            <a:r>
              <a:rPr lang="en-US" dirty="0">
                <a:solidFill>
                  <a:schemeClr val="accent6">
                    <a:lumMod val="75000"/>
                  </a:schemeClr>
                </a:solidFill>
              </a:rPr>
              <a:t>Can get both coarse and fine maps. </a:t>
            </a:r>
          </a:p>
          <a:p>
            <a:endParaRPr lang="en-US" dirty="0">
              <a:solidFill>
                <a:schemeClr val="accent6">
                  <a:lumMod val="75000"/>
                </a:schemeClr>
              </a:solidFill>
            </a:endParaRPr>
          </a:p>
          <a:p>
            <a:r>
              <a:rPr lang="en-US" dirty="0"/>
              <a:t>Variance plot can be used to highlight unexplored region</a:t>
            </a:r>
          </a:p>
        </p:txBody>
      </p:sp>
    </p:spTree>
    <p:extLst>
      <p:ext uri="{BB962C8B-B14F-4D97-AF65-F5344CB8AC3E}">
        <p14:creationId xmlns:p14="http://schemas.microsoft.com/office/powerpoint/2010/main" val="2721742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6E89-462F-4491-AA26-AA8C70EB2583}"/>
              </a:ext>
            </a:extLst>
          </p:cNvPr>
          <p:cNvSpPr>
            <a:spLocks noGrp="1"/>
          </p:cNvSpPr>
          <p:nvPr>
            <p:ph type="title"/>
          </p:nvPr>
        </p:nvSpPr>
        <p:spPr>
          <a:xfrm>
            <a:off x="838200" y="365126"/>
            <a:ext cx="10515600" cy="1165802"/>
          </a:xfrm>
        </p:spPr>
        <p:txBody>
          <a:bodyPr/>
          <a:lstStyle/>
          <a:p>
            <a:r>
              <a:rPr lang="en-US" dirty="0"/>
              <a:t>Why Gaussian Process?</a:t>
            </a:r>
          </a:p>
        </p:txBody>
      </p:sp>
      <p:sp>
        <p:nvSpPr>
          <p:cNvPr id="3" name="Content Placeholder 2">
            <a:extLst>
              <a:ext uri="{FF2B5EF4-FFF2-40B4-BE49-F238E27FC236}">
                <a16:creationId xmlns:a16="http://schemas.microsoft.com/office/drawing/2014/main" id="{F8B74536-336E-4A44-AF40-75A99377C91F}"/>
              </a:ext>
            </a:extLst>
          </p:cNvPr>
          <p:cNvSpPr>
            <a:spLocks noGrp="1"/>
          </p:cNvSpPr>
          <p:nvPr>
            <p:ph idx="1"/>
          </p:nvPr>
        </p:nvSpPr>
        <p:spPr>
          <a:xfrm>
            <a:off x="673100" y="1627909"/>
            <a:ext cx="10795000" cy="4549054"/>
          </a:xfrm>
        </p:spPr>
        <p:txBody>
          <a:bodyPr/>
          <a:lstStyle/>
          <a:p>
            <a:r>
              <a:rPr lang="en-US" dirty="0"/>
              <a:t>Uses continuous, non-linear, non-parametric function to represent map </a:t>
            </a:r>
          </a:p>
          <a:p>
            <a:pPr lvl="1"/>
            <a:r>
              <a:rPr lang="en-US" dirty="0">
                <a:solidFill>
                  <a:schemeClr val="accent6">
                    <a:lumMod val="75000"/>
                  </a:schemeClr>
                </a:solidFill>
              </a:rPr>
              <a:t>predict dependency between the neighboring cells.</a:t>
            </a:r>
          </a:p>
          <a:p>
            <a:pPr lvl="1"/>
            <a:r>
              <a:rPr lang="en-US" dirty="0">
                <a:solidFill>
                  <a:schemeClr val="accent6">
                    <a:lumMod val="75000"/>
                  </a:schemeClr>
                </a:solidFill>
              </a:rPr>
              <a:t>Robust to noise and sparse data</a:t>
            </a:r>
          </a:p>
          <a:p>
            <a:endParaRPr lang="en-US" dirty="0">
              <a:solidFill>
                <a:schemeClr val="accent6">
                  <a:lumMod val="75000"/>
                </a:schemeClr>
              </a:solidFill>
            </a:endParaRPr>
          </a:p>
          <a:p>
            <a:r>
              <a:rPr lang="en-US" dirty="0"/>
              <a:t>Any-time Algorithm</a:t>
            </a:r>
          </a:p>
          <a:p>
            <a:pPr lvl="1"/>
            <a:r>
              <a:rPr lang="en-US" dirty="0">
                <a:solidFill>
                  <a:schemeClr val="accent6">
                    <a:lumMod val="75000"/>
                  </a:schemeClr>
                </a:solidFill>
              </a:rPr>
              <a:t>Can get both coarse and fine maps. </a:t>
            </a:r>
          </a:p>
          <a:p>
            <a:endParaRPr lang="en-US" dirty="0">
              <a:solidFill>
                <a:schemeClr val="accent6">
                  <a:lumMod val="75000"/>
                </a:schemeClr>
              </a:solidFill>
            </a:endParaRPr>
          </a:p>
          <a:p>
            <a:r>
              <a:rPr lang="en-US" dirty="0"/>
              <a:t>Variance plot can be used to highlight unexplored region</a:t>
            </a:r>
          </a:p>
          <a:p>
            <a:pPr lvl="1"/>
            <a:r>
              <a:rPr lang="en-US" dirty="0">
                <a:solidFill>
                  <a:schemeClr val="accent6">
                    <a:lumMod val="75000"/>
                  </a:schemeClr>
                </a:solidFill>
              </a:rPr>
              <a:t>Additional benefit</a:t>
            </a:r>
          </a:p>
        </p:txBody>
      </p:sp>
    </p:spTree>
    <p:extLst>
      <p:ext uri="{BB962C8B-B14F-4D97-AF65-F5344CB8AC3E}">
        <p14:creationId xmlns:p14="http://schemas.microsoft.com/office/powerpoint/2010/main" val="1723792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E9396-6E76-4104-B396-AD60AE46A6C0}"/>
              </a:ext>
            </a:extLst>
          </p:cNvPr>
          <p:cNvSpPr>
            <a:spLocks noGrp="1"/>
          </p:cNvSpPr>
          <p:nvPr>
            <p:ph type="title"/>
          </p:nvPr>
        </p:nvSpPr>
        <p:spPr/>
        <p:txBody>
          <a:bodyPr/>
          <a:lstStyle/>
          <a:p>
            <a:r>
              <a:rPr lang="en-US" dirty="0"/>
              <a:t>What is Gaussian Process?</a:t>
            </a:r>
          </a:p>
        </p:txBody>
      </p:sp>
      <p:sp>
        <p:nvSpPr>
          <p:cNvPr id="8" name="TextBox 7">
            <a:extLst>
              <a:ext uri="{FF2B5EF4-FFF2-40B4-BE49-F238E27FC236}">
                <a16:creationId xmlns:a16="http://schemas.microsoft.com/office/drawing/2014/main" id="{F40B0120-8A0C-4A34-982B-B5FA30183A9C}"/>
              </a:ext>
            </a:extLst>
          </p:cNvPr>
          <p:cNvSpPr txBox="1"/>
          <p:nvPr/>
        </p:nvSpPr>
        <p:spPr>
          <a:xfrm>
            <a:off x="5937250" y="6323598"/>
            <a:ext cx="6091476" cy="338554"/>
          </a:xfrm>
          <a:prstGeom prst="rect">
            <a:avLst/>
          </a:prstGeom>
          <a:noFill/>
        </p:spPr>
        <p:txBody>
          <a:bodyPr wrap="none" rtlCol="0">
            <a:spAutoFit/>
          </a:bodyPr>
          <a:lstStyle/>
          <a:p>
            <a:r>
              <a:rPr lang="en-US" sz="1600" dirty="0"/>
              <a:t>Source: </a:t>
            </a:r>
            <a:r>
              <a:rPr lang="en-US" sz="1600" dirty="0">
                <a:hlinkClick r:id="rId3"/>
              </a:rPr>
              <a:t>https://distill.pub/2019/visual-exploration-gaussian-processes/</a:t>
            </a:r>
            <a:endParaRPr lang="en-US" dirty="0"/>
          </a:p>
        </p:txBody>
      </p:sp>
      <p:pic>
        <p:nvPicPr>
          <p:cNvPr id="12" name="Picture 11" descr="A close up of a map&#10;&#10;Description automatically generated">
            <a:extLst>
              <a:ext uri="{FF2B5EF4-FFF2-40B4-BE49-F238E27FC236}">
                <a16:creationId xmlns:a16="http://schemas.microsoft.com/office/drawing/2014/main" id="{A8E7742B-6466-4293-978B-A9418CF38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100" y="1545822"/>
            <a:ext cx="7289800" cy="3997241"/>
          </a:xfrm>
          <a:prstGeom prst="rect">
            <a:avLst/>
          </a:prstGeom>
        </p:spPr>
      </p:pic>
    </p:spTree>
    <p:extLst>
      <p:ext uri="{BB962C8B-B14F-4D97-AF65-F5344CB8AC3E}">
        <p14:creationId xmlns:p14="http://schemas.microsoft.com/office/powerpoint/2010/main" val="32508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008E0-5C27-42E5-B2A3-6BA6FF6C3F14}"/>
              </a:ext>
            </a:extLst>
          </p:cNvPr>
          <p:cNvSpPr>
            <a:spLocks noGrp="1"/>
          </p:cNvSpPr>
          <p:nvPr>
            <p:ph type="title"/>
          </p:nvPr>
        </p:nvSpPr>
        <p:spPr>
          <a:xfrm>
            <a:off x="838200" y="365125"/>
            <a:ext cx="10515600" cy="854075"/>
          </a:xfrm>
        </p:spPr>
        <p:txBody>
          <a:bodyPr/>
          <a:lstStyle/>
          <a:p>
            <a:r>
              <a:rPr lang="en-US" dirty="0"/>
              <a:t>Gaussian Process</a:t>
            </a:r>
          </a:p>
        </p:txBody>
      </p:sp>
      <p:pic>
        <p:nvPicPr>
          <p:cNvPr id="4" name="Content Placeholder 3">
            <a:extLst>
              <a:ext uri="{FF2B5EF4-FFF2-40B4-BE49-F238E27FC236}">
                <a16:creationId xmlns:a16="http://schemas.microsoft.com/office/drawing/2014/main" id="{1681DBB0-DD8C-40DB-98B0-09D88DCFB687}"/>
              </a:ext>
            </a:extLst>
          </p:cNvPr>
          <p:cNvPicPr>
            <a:picLocks noGrp="1" noChangeAspect="1"/>
          </p:cNvPicPr>
          <p:nvPr>
            <p:ph idx="1"/>
          </p:nvPr>
        </p:nvPicPr>
        <p:blipFill>
          <a:blip r:embed="rId3"/>
          <a:stretch>
            <a:fillRect/>
          </a:stretch>
        </p:blipFill>
        <p:spPr>
          <a:xfrm>
            <a:off x="838200" y="1826054"/>
            <a:ext cx="6105943" cy="1432509"/>
          </a:xfrm>
          <a:prstGeom prst="rect">
            <a:avLst/>
          </a:prstGeom>
        </p:spPr>
      </p:pic>
      <p:grpSp>
        <p:nvGrpSpPr>
          <p:cNvPr id="9" name="Group 8">
            <a:extLst>
              <a:ext uri="{FF2B5EF4-FFF2-40B4-BE49-F238E27FC236}">
                <a16:creationId xmlns:a16="http://schemas.microsoft.com/office/drawing/2014/main" id="{15FB62A0-7DE6-4C0C-89EE-BCA19124AD55}"/>
              </a:ext>
            </a:extLst>
          </p:cNvPr>
          <p:cNvGrpSpPr/>
          <p:nvPr/>
        </p:nvGrpSpPr>
        <p:grpSpPr>
          <a:xfrm>
            <a:off x="7535989" y="2299183"/>
            <a:ext cx="4372007" cy="4579257"/>
            <a:chOff x="7535989" y="2299183"/>
            <a:chExt cx="4372007" cy="4579257"/>
          </a:xfrm>
        </p:grpSpPr>
        <p:pic>
          <p:nvPicPr>
            <p:cNvPr id="6" name="Picture 5">
              <a:extLst>
                <a:ext uri="{FF2B5EF4-FFF2-40B4-BE49-F238E27FC236}">
                  <a16:creationId xmlns:a16="http://schemas.microsoft.com/office/drawing/2014/main" id="{ECECA2B9-BB7A-46C5-9220-033878F684F1}"/>
                </a:ext>
              </a:extLst>
            </p:cNvPr>
            <p:cNvPicPr>
              <a:picLocks noChangeAspect="1"/>
            </p:cNvPicPr>
            <p:nvPr/>
          </p:nvPicPr>
          <p:blipFill>
            <a:blip r:embed="rId4"/>
            <a:stretch>
              <a:fillRect/>
            </a:stretch>
          </p:blipFill>
          <p:spPr>
            <a:xfrm>
              <a:off x="7535989" y="4411447"/>
              <a:ext cx="4372007" cy="2466993"/>
            </a:xfrm>
            <a:prstGeom prst="rect">
              <a:avLst/>
            </a:prstGeom>
          </p:spPr>
        </p:pic>
        <p:pic>
          <p:nvPicPr>
            <p:cNvPr id="7" name="Picture 6">
              <a:extLst>
                <a:ext uri="{FF2B5EF4-FFF2-40B4-BE49-F238E27FC236}">
                  <a16:creationId xmlns:a16="http://schemas.microsoft.com/office/drawing/2014/main" id="{E50E87BE-ED0C-48CF-B6E6-30785138F051}"/>
                </a:ext>
              </a:extLst>
            </p:cNvPr>
            <p:cNvPicPr>
              <a:picLocks noChangeAspect="1"/>
            </p:cNvPicPr>
            <p:nvPr/>
          </p:nvPicPr>
          <p:blipFill>
            <a:blip r:embed="rId5"/>
            <a:stretch>
              <a:fillRect/>
            </a:stretch>
          </p:blipFill>
          <p:spPr>
            <a:xfrm>
              <a:off x="7640765" y="2299183"/>
              <a:ext cx="4267231" cy="2381267"/>
            </a:xfrm>
            <a:prstGeom prst="rect">
              <a:avLst/>
            </a:prstGeom>
          </p:spPr>
        </p:pic>
      </p:grpSp>
      <p:pic>
        <p:nvPicPr>
          <p:cNvPr id="8" name="Picture 7">
            <a:extLst>
              <a:ext uri="{FF2B5EF4-FFF2-40B4-BE49-F238E27FC236}">
                <a16:creationId xmlns:a16="http://schemas.microsoft.com/office/drawing/2014/main" id="{E6FE6E90-B292-4DB6-8FF2-C5BAA713EDA4}"/>
              </a:ext>
            </a:extLst>
          </p:cNvPr>
          <p:cNvPicPr>
            <a:picLocks noChangeAspect="1"/>
          </p:cNvPicPr>
          <p:nvPr/>
        </p:nvPicPr>
        <p:blipFill>
          <a:blip r:embed="rId6"/>
          <a:stretch>
            <a:fillRect/>
          </a:stretch>
        </p:blipFill>
        <p:spPr>
          <a:xfrm>
            <a:off x="7631240" y="163106"/>
            <a:ext cx="4276756" cy="2405080"/>
          </a:xfrm>
          <a:prstGeom prst="rect">
            <a:avLst/>
          </a:prstGeom>
        </p:spPr>
      </p:pic>
    </p:spTree>
    <p:extLst>
      <p:ext uri="{BB962C8B-B14F-4D97-AF65-F5344CB8AC3E}">
        <p14:creationId xmlns:p14="http://schemas.microsoft.com/office/powerpoint/2010/main" val="209927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9127-9779-4E23-A0E6-AC7F68F3B6AD}"/>
              </a:ext>
            </a:extLst>
          </p:cNvPr>
          <p:cNvSpPr>
            <a:spLocks noGrp="1"/>
          </p:cNvSpPr>
          <p:nvPr>
            <p:ph type="title"/>
          </p:nvPr>
        </p:nvSpPr>
        <p:spPr>
          <a:xfrm>
            <a:off x="651163" y="475962"/>
            <a:ext cx="10515600" cy="729384"/>
          </a:xfrm>
        </p:spPr>
        <p:txBody>
          <a:bodyPr>
            <a:normAutofit/>
          </a:bodyPr>
          <a:lstStyle/>
          <a:p>
            <a:r>
              <a:rPr lang="en-US" dirty="0" err="1"/>
              <a:t>ANYmal</a:t>
            </a:r>
            <a:r>
              <a:rPr lang="en-US" dirty="0"/>
              <a:t> Robot at DARPA </a:t>
            </a:r>
            <a:r>
              <a:rPr lang="en-US" dirty="0" err="1"/>
              <a:t>SubT</a:t>
            </a:r>
            <a:r>
              <a:rPr lang="en-US" dirty="0"/>
              <a:t> STIX</a:t>
            </a:r>
          </a:p>
        </p:txBody>
      </p:sp>
      <p:sp>
        <p:nvSpPr>
          <p:cNvPr id="5" name="TextBox 4">
            <a:extLst>
              <a:ext uri="{FF2B5EF4-FFF2-40B4-BE49-F238E27FC236}">
                <a16:creationId xmlns:a16="http://schemas.microsoft.com/office/drawing/2014/main" id="{4D48B2BA-E88E-4CA7-89C2-B575ECA2BA48}"/>
              </a:ext>
            </a:extLst>
          </p:cNvPr>
          <p:cNvSpPr txBox="1"/>
          <p:nvPr/>
        </p:nvSpPr>
        <p:spPr>
          <a:xfrm>
            <a:off x="7090640" y="6382038"/>
            <a:ext cx="4985532" cy="338554"/>
          </a:xfrm>
          <a:prstGeom prst="rect">
            <a:avLst/>
          </a:prstGeom>
          <a:noFill/>
        </p:spPr>
        <p:txBody>
          <a:bodyPr wrap="none" rtlCol="0">
            <a:spAutoFit/>
          </a:bodyPr>
          <a:lstStyle/>
          <a:p>
            <a:r>
              <a:rPr lang="en-US" sz="1600" dirty="0"/>
              <a:t>Source: </a:t>
            </a:r>
            <a:r>
              <a:rPr lang="en-US" sz="1600" dirty="0">
                <a:hlinkClick r:id="rId3"/>
              </a:rPr>
              <a:t>https://www.youtube.com/watch?v=6eB-2Rzojh4</a:t>
            </a:r>
            <a:endParaRPr lang="en-US" sz="1600" dirty="0"/>
          </a:p>
        </p:txBody>
      </p:sp>
      <p:pic>
        <p:nvPicPr>
          <p:cNvPr id="6" name="Picture 5">
            <a:extLst>
              <a:ext uri="{FF2B5EF4-FFF2-40B4-BE49-F238E27FC236}">
                <a16:creationId xmlns:a16="http://schemas.microsoft.com/office/drawing/2014/main" id="{810D63BC-B681-40F9-A87C-200E348F72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990725"/>
            <a:ext cx="7620000" cy="4286250"/>
          </a:xfrm>
          <a:prstGeom prst="rect">
            <a:avLst/>
          </a:prstGeom>
        </p:spPr>
      </p:pic>
    </p:spTree>
    <p:extLst>
      <p:ext uri="{BB962C8B-B14F-4D97-AF65-F5344CB8AC3E}">
        <p14:creationId xmlns:p14="http://schemas.microsoft.com/office/powerpoint/2010/main" val="437233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008E0-5C27-42E5-B2A3-6BA6FF6C3F14}"/>
              </a:ext>
            </a:extLst>
          </p:cNvPr>
          <p:cNvSpPr>
            <a:spLocks noGrp="1"/>
          </p:cNvSpPr>
          <p:nvPr>
            <p:ph type="title"/>
          </p:nvPr>
        </p:nvSpPr>
        <p:spPr>
          <a:xfrm>
            <a:off x="838200" y="365125"/>
            <a:ext cx="10515600" cy="854075"/>
          </a:xfrm>
        </p:spPr>
        <p:txBody>
          <a:bodyPr/>
          <a:lstStyle/>
          <a:p>
            <a:r>
              <a:rPr lang="en-US" dirty="0"/>
              <a:t>Gaussian Process</a:t>
            </a:r>
          </a:p>
        </p:txBody>
      </p:sp>
      <p:pic>
        <p:nvPicPr>
          <p:cNvPr id="4" name="Content Placeholder 3">
            <a:extLst>
              <a:ext uri="{FF2B5EF4-FFF2-40B4-BE49-F238E27FC236}">
                <a16:creationId xmlns:a16="http://schemas.microsoft.com/office/drawing/2014/main" id="{1681DBB0-DD8C-40DB-98B0-09D88DCFB687}"/>
              </a:ext>
            </a:extLst>
          </p:cNvPr>
          <p:cNvPicPr>
            <a:picLocks noGrp="1" noChangeAspect="1"/>
          </p:cNvPicPr>
          <p:nvPr>
            <p:ph idx="1"/>
          </p:nvPr>
        </p:nvPicPr>
        <p:blipFill>
          <a:blip r:embed="rId3"/>
          <a:stretch>
            <a:fillRect/>
          </a:stretch>
        </p:blipFill>
        <p:spPr>
          <a:xfrm>
            <a:off x="838200" y="1826054"/>
            <a:ext cx="6105943" cy="1432509"/>
          </a:xfrm>
          <a:prstGeom prst="rect">
            <a:avLst/>
          </a:prstGeom>
        </p:spPr>
      </p:pic>
      <p:pic>
        <p:nvPicPr>
          <p:cNvPr id="6" name="Picture 5">
            <a:extLst>
              <a:ext uri="{FF2B5EF4-FFF2-40B4-BE49-F238E27FC236}">
                <a16:creationId xmlns:a16="http://schemas.microsoft.com/office/drawing/2014/main" id="{ECECA2B9-BB7A-46C5-9220-033878F684F1}"/>
              </a:ext>
            </a:extLst>
          </p:cNvPr>
          <p:cNvPicPr>
            <a:picLocks noChangeAspect="1"/>
          </p:cNvPicPr>
          <p:nvPr/>
        </p:nvPicPr>
        <p:blipFill>
          <a:blip r:embed="rId4"/>
          <a:stretch>
            <a:fillRect/>
          </a:stretch>
        </p:blipFill>
        <p:spPr>
          <a:xfrm>
            <a:off x="7535989" y="4411447"/>
            <a:ext cx="4372007" cy="2466993"/>
          </a:xfrm>
          <a:prstGeom prst="rect">
            <a:avLst/>
          </a:prstGeom>
        </p:spPr>
      </p:pic>
      <p:pic>
        <p:nvPicPr>
          <p:cNvPr id="7" name="Picture 6">
            <a:extLst>
              <a:ext uri="{FF2B5EF4-FFF2-40B4-BE49-F238E27FC236}">
                <a16:creationId xmlns:a16="http://schemas.microsoft.com/office/drawing/2014/main" id="{E50E87BE-ED0C-48CF-B6E6-30785138F051}"/>
              </a:ext>
            </a:extLst>
          </p:cNvPr>
          <p:cNvPicPr>
            <a:picLocks noChangeAspect="1"/>
          </p:cNvPicPr>
          <p:nvPr/>
        </p:nvPicPr>
        <p:blipFill>
          <a:blip r:embed="rId5"/>
          <a:stretch>
            <a:fillRect/>
          </a:stretch>
        </p:blipFill>
        <p:spPr>
          <a:xfrm>
            <a:off x="7640765" y="2299183"/>
            <a:ext cx="4267231" cy="2381267"/>
          </a:xfrm>
          <a:prstGeom prst="rect">
            <a:avLst/>
          </a:prstGeom>
        </p:spPr>
      </p:pic>
      <p:pic>
        <p:nvPicPr>
          <p:cNvPr id="8" name="Picture 7">
            <a:extLst>
              <a:ext uri="{FF2B5EF4-FFF2-40B4-BE49-F238E27FC236}">
                <a16:creationId xmlns:a16="http://schemas.microsoft.com/office/drawing/2014/main" id="{E6FE6E90-B292-4DB6-8FF2-C5BAA713EDA4}"/>
              </a:ext>
            </a:extLst>
          </p:cNvPr>
          <p:cNvPicPr>
            <a:picLocks noChangeAspect="1"/>
          </p:cNvPicPr>
          <p:nvPr/>
        </p:nvPicPr>
        <p:blipFill>
          <a:blip r:embed="rId6"/>
          <a:stretch>
            <a:fillRect/>
          </a:stretch>
        </p:blipFill>
        <p:spPr>
          <a:xfrm>
            <a:off x="7631240" y="163106"/>
            <a:ext cx="4276756" cy="2405080"/>
          </a:xfrm>
          <a:prstGeom prst="rect">
            <a:avLst/>
          </a:prstGeom>
        </p:spPr>
      </p:pic>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03597A56-7AAC-4E70-A907-C4BEA652BF53}"/>
                  </a:ext>
                </a:extLst>
              </p14:cNvPr>
              <p14:cNvContentPartPr/>
              <p14:nvPr/>
            </p14:nvContentPartPr>
            <p14:xfrm>
              <a:off x="10661853" y="2862365"/>
              <a:ext cx="547200" cy="443520"/>
            </p14:xfrm>
          </p:contentPart>
        </mc:Choice>
        <mc:Fallback xmlns="">
          <p:pic>
            <p:nvPicPr>
              <p:cNvPr id="5" name="Ink 4">
                <a:extLst>
                  <a:ext uri="{FF2B5EF4-FFF2-40B4-BE49-F238E27FC236}">
                    <a16:creationId xmlns:a16="http://schemas.microsoft.com/office/drawing/2014/main" id="{03597A56-7AAC-4E70-A907-C4BEA652BF53}"/>
                  </a:ext>
                </a:extLst>
              </p:cNvPr>
              <p:cNvPicPr/>
              <p:nvPr/>
            </p:nvPicPr>
            <p:blipFill>
              <a:blip r:embed="rId8"/>
              <a:stretch>
                <a:fillRect/>
              </a:stretch>
            </p:blipFill>
            <p:spPr>
              <a:xfrm>
                <a:off x="10653213" y="2853365"/>
                <a:ext cx="564840" cy="461160"/>
              </a:xfrm>
              <a:prstGeom prst="rect">
                <a:avLst/>
              </a:prstGeom>
            </p:spPr>
          </p:pic>
        </mc:Fallback>
      </mc:AlternateContent>
    </p:spTree>
    <p:extLst>
      <p:ext uri="{BB962C8B-B14F-4D97-AF65-F5344CB8AC3E}">
        <p14:creationId xmlns:p14="http://schemas.microsoft.com/office/powerpoint/2010/main" val="3194875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008E0-5C27-42E5-B2A3-6BA6FF6C3F14}"/>
              </a:ext>
            </a:extLst>
          </p:cNvPr>
          <p:cNvSpPr>
            <a:spLocks noGrp="1"/>
          </p:cNvSpPr>
          <p:nvPr>
            <p:ph type="title"/>
          </p:nvPr>
        </p:nvSpPr>
        <p:spPr>
          <a:xfrm>
            <a:off x="838200" y="365125"/>
            <a:ext cx="10515600" cy="854075"/>
          </a:xfrm>
        </p:spPr>
        <p:txBody>
          <a:bodyPr/>
          <a:lstStyle/>
          <a:p>
            <a:r>
              <a:rPr lang="en-US" dirty="0"/>
              <a:t>Gaussian Process</a:t>
            </a:r>
          </a:p>
        </p:txBody>
      </p:sp>
      <p:pic>
        <p:nvPicPr>
          <p:cNvPr id="4" name="Content Placeholder 3">
            <a:extLst>
              <a:ext uri="{FF2B5EF4-FFF2-40B4-BE49-F238E27FC236}">
                <a16:creationId xmlns:a16="http://schemas.microsoft.com/office/drawing/2014/main" id="{1681DBB0-DD8C-40DB-98B0-09D88DCFB687}"/>
              </a:ext>
            </a:extLst>
          </p:cNvPr>
          <p:cNvPicPr>
            <a:picLocks noGrp="1" noChangeAspect="1"/>
          </p:cNvPicPr>
          <p:nvPr>
            <p:ph idx="1"/>
          </p:nvPr>
        </p:nvPicPr>
        <p:blipFill>
          <a:blip r:embed="rId3"/>
          <a:stretch>
            <a:fillRect/>
          </a:stretch>
        </p:blipFill>
        <p:spPr>
          <a:xfrm>
            <a:off x="838200" y="1826054"/>
            <a:ext cx="6105943" cy="1432509"/>
          </a:xfrm>
          <a:prstGeom prst="rect">
            <a:avLst/>
          </a:prstGeom>
        </p:spPr>
      </p:pic>
      <p:pic>
        <p:nvPicPr>
          <p:cNvPr id="6" name="Picture 5">
            <a:extLst>
              <a:ext uri="{FF2B5EF4-FFF2-40B4-BE49-F238E27FC236}">
                <a16:creationId xmlns:a16="http://schemas.microsoft.com/office/drawing/2014/main" id="{ECECA2B9-BB7A-46C5-9220-033878F684F1}"/>
              </a:ext>
            </a:extLst>
          </p:cNvPr>
          <p:cNvPicPr>
            <a:picLocks noChangeAspect="1"/>
          </p:cNvPicPr>
          <p:nvPr/>
        </p:nvPicPr>
        <p:blipFill>
          <a:blip r:embed="rId4"/>
          <a:stretch>
            <a:fillRect/>
          </a:stretch>
        </p:blipFill>
        <p:spPr>
          <a:xfrm>
            <a:off x="7535989" y="4411447"/>
            <a:ext cx="4372007" cy="2466993"/>
          </a:xfrm>
          <a:prstGeom prst="rect">
            <a:avLst/>
          </a:prstGeom>
        </p:spPr>
      </p:pic>
      <p:pic>
        <p:nvPicPr>
          <p:cNvPr id="7" name="Picture 6">
            <a:extLst>
              <a:ext uri="{FF2B5EF4-FFF2-40B4-BE49-F238E27FC236}">
                <a16:creationId xmlns:a16="http://schemas.microsoft.com/office/drawing/2014/main" id="{E50E87BE-ED0C-48CF-B6E6-30785138F051}"/>
              </a:ext>
            </a:extLst>
          </p:cNvPr>
          <p:cNvPicPr>
            <a:picLocks noChangeAspect="1"/>
          </p:cNvPicPr>
          <p:nvPr/>
        </p:nvPicPr>
        <p:blipFill>
          <a:blip r:embed="rId5"/>
          <a:stretch>
            <a:fillRect/>
          </a:stretch>
        </p:blipFill>
        <p:spPr>
          <a:xfrm>
            <a:off x="7640765" y="2299183"/>
            <a:ext cx="4267231" cy="2381267"/>
          </a:xfrm>
          <a:prstGeom prst="rect">
            <a:avLst/>
          </a:prstGeom>
        </p:spPr>
      </p:pic>
      <p:pic>
        <p:nvPicPr>
          <p:cNvPr id="8" name="Picture 7">
            <a:extLst>
              <a:ext uri="{FF2B5EF4-FFF2-40B4-BE49-F238E27FC236}">
                <a16:creationId xmlns:a16="http://schemas.microsoft.com/office/drawing/2014/main" id="{E6FE6E90-B292-4DB6-8FF2-C5BAA713EDA4}"/>
              </a:ext>
            </a:extLst>
          </p:cNvPr>
          <p:cNvPicPr>
            <a:picLocks noChangeAspect="1"/>
          </p:cNvPicPr>
          <p:nvPr/>
        </p:nvPicPr>
        <p:blipFill>
          <a:blip r:embed="rId6"/>
          <a:stretch>
            <a:fillRect/>
          </a:stretch>
        </p:blipFill>
        <p:spPr>
          <a:xfrm>
            <a:off x="7631240" y="163106"/>
            <a:ext cx="4276756" cy="2405080"/>
          </a:xfrm>
          <a:prstGeom prst="rect">
            <a:avLst/>
          </a:prstGeom>
        </p:spPr>
      </p:pic>
      <p:grpSp>
        <p:nvGrpSpPr>
          <p:cNvPr id="11" name="Group 10">
            <a:extLst>
              <a:ext uri="{FF2B5EF4-FFF2-40B4-BE49-F238E27FC236}">
                <a16:creationId xmlns:a16="http://schemas.microsoft.com/office/drawing/2014/main" id="{8C22E004-C7DD-4485-BBB0-6DC93CA730B5}"/>
              </a:ext>
            </a:extLst>
          </p:cNvPr>
          <p:cNvGrpSpPr/>
          <p:nvPr/>
        </p:nvGrpSpPr>
        <p:grpSpPr>
          <a:xfrm>
            <a:off x="10709248" y="5030743"/>
            <a:ext cx="1180800" cy="846000"/>
            <a:chOff x="10709248" y="5030743"/>
            <a:chExt cx="1180800" cy="84600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E14255A-B732-4002-88CE-2BEC4612F962}"/>
                    </a:ext>
                  </a:extLst>
                </p14:cNvPr>
                <p14:cNvContentPartPr/>
                <p14:nvPr/>
              </p14:nvContentPartPr>
              <p14:xfrm>
                <a:off x="11324488" y="5030743"/>
                <a:ext cx="565560" cy="362880"/>
              </p14:xfrm>
            </p:contentPart>
          </mc:Choice>
          <mc:Fallback xmlns="">
            <p:pic>
              <p:nvPicPr>
                <p:cNvPr id="9" name="Ink 8">
                  <a:extLst>
                    <a:ext uri="{FF2B5EF4-FFF2-40B4-BE49-F238E27FC236}">
                      <a16:creationId xmlns:a16="http://schemas.microsoft.com/office/drawing/2014/main" id="{AE14255A-B732-4002-88CE-2BEC4612F962}"/>
                    </a:ext>
                  </a:extLst>
                </p:cNvPr>
                <p:cNvPicPr/>
                <p:nvPr/>
              </p:nvPicPr>
              <p:blipFill>
                <a:blip r:embed="rId8"/>
                <a:stretch>
                  <a:fillRect/>
                </a:stretch>
              </p:blipFill>
              <p:spPr>
                <a:xfrm>
                  <a:off x="11315848" y="5022103"/>
                  <a:ext cx="5832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D0F9A051-9A40-4E89-9DBB-1FAD1C950884}"/>
                    </a:ext>
                  </a:extLst>
                </p14:cNvPr>
                <p14:cNvContentPartPr/>
                <p14:nvPr/>
              </p14:nvContentPartPr>
              <p14:xfrm>
                <a:off x="10709248" y="5440783"/>
                <a:ext cx="545400" cy="435960"/>
              </p14:xfrm>
            </p:contentPart>
          </mc:Choice>
          <mc:Fallback xmlns="">
            <p:pic>
              <p:nvPicPr>
                <p:cNvPr id="10" name="Ink 9">
                  <a:extLst>
                    <a:ext uri="{FF2B5EF4-FFF2-40B4-BE49-F238E27FC236}">
                      <a16:creationId xmlns:a16="http://schemas.microsoft.com/office/drawing/2014/main" id="{D0F9A051-9A40-4E89-9DBB-1FAD1C950884}"/>
                    </a:ext>
                  </a:extLst>
                </p:cNvPr>
                <p:cNvPicPr/>
                <p:nvPr/>
              </p:nvPicPr>
              <p:blipFill>
                <a:blip r:embed="rId10"/>
                <a:stretch>
                  <a:fillRect/>
                </a:stretch>
              </p:blipFill>
              <p:spPr>
                <a:xfrm>
                  <a:off x="10700608" y="5432143"/>
                  <a:ext cx="563040" cy="453600"/>
                </a:xfrm>
                <a:prstGeom prst="rect">
                  <a:avLst/>
                </a:prstGeom>
              </p:spPr>
            </p:pic>
          </mc:Fallback>
        </mc:AlternateContent>
      </p:grpSp>
    </p:spTree>
    <p:extLst>
      <p:ext uri="{BB962C8B-B14F-4D97-AF65-F5344CB8AC3E}">
        <p14:creationId xmlns:p14="http://schemas.microsoft.com/office/powerpoint/2010/main" val="791024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C5717A-6A4D-496B-8CA7-7027451D3913}"/>
              </a:ext>
            </a:extLst>
          </p:cNvPr>
          <p:cNvSpPr>
            <a:spLocks noGrp="1"/>
          </p:cNvSpPr>
          <p:nvPr>
            <p:ph type="title"/>
          </p:nvPr>
        </p:nvSpPr>
        <p:spPr>
          <a:xfrm>
            <a:off x="838200" y="365125"/>
            <a:ext cx="10515600" cy="854075"/>
          </a:xfrm>
        </p:spPr>
        <p:txBody>
          <a:bodyPr/>
          <a:lstStyle/>
          <a:p>
            <a:r>
              <a:rPr lang="en-US" dirty="0"/>
              <a:t>Gaussian Process</a:t>
            </a:r>
          </a:p>
        </p:txBody>
      </p:sp>
      <p:pic>
        <p:nvPicPr>
          <p:cNvPr id="5" name="Picture 4">
            <a:extLst>
              <a:ext uri="{FF2B5EF4-FFF2-40B4-BE49-F238E27FC236}">
                <a16:creationId xmlns:a16="http://schemas.microsoft.com/office/drawing/2014/main" id="{DB70EB71-E448-4B16-9A56-B467166106C2}"/>
              </a:ext>
            </a:extLst>
          </p:cNvPr>
          <p:cNvPicPr>
            <a:picLocks noChangeAspect="1"/>
          </p:cNvPicPr>
          <p:nvPr/>
        </p:nvPicPr>
        <p:blipFill>
          <a:blip r:embed="rId3"/>
          <a:stretch>
            <a:fillRect/>
          </a:stretch>
        </p:blipFill>
        <p:spPr>
          <a:xfrm>
            <a:off x="6407061" y="1465970"/>
            <a:ext cx="4614896" cy="4133880"/>
          </a:xfrm>
          <a:prstGeom prst="rect">
            <a:avLst/>
          </a:prstGeom>
        </p:spPr>
      </p:pic>
    </p:spTree>
    <p:extLst>
      <p:ext uri="{BB962C8B-B14F-4D97-AF65-F5344CB8AC3E}">
        <p14:creationId xmlns:p14="http://schemas.microsoft.com/office/powerpoint/2010/main" val="1421745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C5717A-6A4D-496B-8CA7-7027451D3913}"/>
              </a:ext>
            </a:extLst>
          </p:cNvPr>
          <p:cNvSpPr>
            <a:spLocks noGrp="1"/>
          </p:cNvSpPr>
          <p:nvPr>
            <p:ph type="title"/>
          </p:nvPr>
        </p:nvSpPr>
        <p:spPr>
          <a:xfrm>
            <a:off x="838200" y="365125"/>
            <a:ext cx="10515600" cy="854075"/>
          </a:xfrm>
        </p:spPr>
        <p:txBody>
          <a:bodyPr/>
          <a:lstStyle/>
          <a:p>
            <a:r>
              <a:rPr lang="en-US" dirty="0"/>
              <a:t>Gaussian Process</a:t>
            </a:r>
          </a:p>
        </p:txBody>
      </p:sp>
      <p:pic>
        <p:nvPicPr>
          <p:cNvPr id="5" name="Picture 4">
            <a:extLst>
              <a:ext uri="{FF2B5EF4-FFF2-40B4-BE49-F238E27FC236}">
                <a16:creationId xmlns:a16="http://schemas.microsoft.com/office/drawing/2014/main" id="{DB70EB71-E448-4B16-9A56-B467166106C2}"/>
              </a:ext>
            </a:extLst>
          </p:cNvPr>
          <p:cNvPicPr>
            <a:picLocks noChangeAspect="1"/>
          </p:cNvPicPr>
          <p:nvPr/>
        </p:nvPicPr>
        <p:blipFill>
          <a:blip r:embed="rId3"/>
          <a:stretch>
            <a:fillRect/>
          </a:stretch>
        </p:blipFill>
        <p:spPr>
          <a:xfrm>
            <a:off x="6407061" y="1465970"/>
            <a:ext cx="4614896" cy="4133880"/>
          </a:xfrm>
          <a:prstGeom prst="rect">
            <a:avLst/>
          </a:prstGeom>
        </p:spPr>
      </p:pic>
      <p:pic>
        <p:nvPicPr>
          <p:cNvPr id="6" name="Picture 5">
            <a:extLst>
              <a:ext uri="{FF2B5EF4-FFF2-40B4-BE49-F238E27FC236}">
                <a16:creationId xmlns:a16="http://schemas.microsoft.com/office/drawing/2014/main" id="{DDA6AD8D-4D7C-475B-8ABC-8D4B9DAFBB7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34" b="95172" l="866" r="89899">
                        <a14:foregroundMark x1="20058" y1="19080" x2="20058" y2="19080"/>
                        <a14:foregroundMark x1="9668" y1="5632" x2="9668" y2="5632"/>
                        <a14:foregroundMark x1="6926" y1="1264" x2="6926" y2="1264"/>
                        <a14:foregroundMark x1="29004" y1="35632" x2="29004" y2="35632"/>
                        <a14:foregroundMark x1="29004" y1="35172" x2="29004" y2="35172"/>
                        <a14:foregroundMark x1="4618" y1="78506" x2="4618" y2="78506"/>
                        <a14:foregroundMark x1="866" y1="95172" x2="866" y2="95172"/>
                      </a14:backgroundRemoval>
                    </a14:imgEffect>
                  </a14:imgLayer>
                </a14:imgProps>
              </a:ext>
            </a:extLst>
          </a:blip>
          <a:stretch>
            <a:fillRect/>
          </a:stretch>
        </p:blipFill>
        <p:spPr>
          <a:xfrm>
            <a:off x="9634310" y="1465970"/>
            <a:ext cx="3300437" cy="4143405"/>
          </a:xfrm>
          <a:prstGeom prst="rect">
            <a:avLst/>
          </a:prstGeom>
        </p:spPr>
      </p:pic>
      <p:cxnSp>
        <p:nvCxnSpPr>
          <p:cNvPr id="3" name="Straight Connector 2">
            <a:extLst>
              <a:ext uri="{FF2B5EF4-FFF2-40B4-BE49-F238E27FC236}">
                <a16:creationId xmlns:a16="http://schemas.microsoft.com/office/drawing/2014/main" id="{FEFBE4AB-1232-4E6A-8EC8-FB44AF655236}"/>
              </a:ext>
            </a:extLst>
          </p:cNvPr>
          <p:cNvCxnSpPr>
            <a:cxnSpLocks/>
          </p:cNvCxnSpPr>
          <p:nvPr/>
        </p:nvCxnSpPr>
        <p:spPr>
          <a:xfrm flipH="1">
            <a:off x="9344891" y="2978727"/>
            <a:ext cx="124691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245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C5717A-6A4D-496B-8CA7-7027451D3913}"/>
              </a:ext>
            </a:extLst>
          </p:cNvPr>
          <p:cNvSpPr>
            <a:spLocks noGrp="1"/>
          </p:cNvSpPr>
          <p:nvPr>
            <p:ph type="title"/>
          </p:nvPr>
        </p:nvSpPr>
        <p:spPr>
          <a:xfrm>
            <a:off x="838200" y="365125"/>
            <a:ext cx="10515600" cy="854075"/>
          </a:xfrm>
        </p:spPr>
        <p:txBody>
          <a:bodyPr/>
          <a:lstStyle/>
          <a:p>
            <a:r>
              <a:rPr lang="en-US" dirty="0"/>
              <a:t>Gaussian Process</a:t>
            </a:r>
          </a:p>
        </p:txBody>
      </p:sp>
      <p:pic>
        <p:nvPicPr>
          <p:cNvPr id="5" name="Picture 4">
            <a:extLst>
              <a:ext uri="{FF2B5EF4-FFF2-40B4-BE49-F238E27FC236}">
                <a16:creationId xmlns:a16="http://schemas.microsoft.com/office/drawing/2014/main" id="{DB70EB71-E448-4B16-9A56-B467166106C2}"/>
              </a:ext>
            </a:extLst>
          </p:cNvPr>
          <p:cNvPicPr>
            <a:picLocks noChangeAspect="1"/>
          </p:cNvPicPr>
          <p:nvPr/>
        </p:nvPicPr>
        <p:blipFill>
          <a:blip r:embed="rId3"/>
          <a:stretch>
            <a:fillRect/>
          </a:stretch>
        </p:blipFill>
        <p:spPr>
          <a:xfrm>
            <a:off x="6407061" y="1465970"/>
            <a:ext cx="4614896" cy="4133880"/>
          </a:xfrm>
          <a:prstGeom prst="rect">
            <a:avLst/>
          </a:prstGeom>
        </p:spPr>
      </p:pic>
      <p:pic>
        <p:nvPicPr>
          <p:cNvPr id="6" name="Picture 5">
            <a:extLst>
              <a:ext uri="{FF2B5EF4-FFF2-40B4-BE49-F238E27FC236}">
                <a16:creationId xmlns:a16="http://schemas.microsoft.com/office/drawing/2014/main" id="{DDA6AD8D-4D7C-475B-8ABC-8D4B9DAFBB7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34" b="95172" l="866" r="89899">
                        <a14:foregroundMark x1="20058" y1="19080" x2="20058" y2="19080"/>
                        <a14:foregroundMark x1="9668" y1="5632" x2="9668" y2="5632"/>
                        <a14:foregroundMark x1="6926" y1="1264" x2="6926" y2="1264"/>
                        <a14:foregroundMark x1="29004" y1="35632" x2="29004" y2="35632"/>
                        <a14:foregroundMark x1="29004" y1="35172" x2="29004" y2="35172"/>
                        <a14:foregroundMark x1="4618" y1="78506" x2="4618" y2="78506"/>
                        <a14:foregroundMark x1="866" y1="95172" x2="866" y2="95172"/>
                      </a14:backgroundRemoval>
                    </a14:imgEffect>
                  </a14:imgLayer>
                </a14:imgProps>
              </a:ext>
            </a:extLst>
          </a:blip>
          <a:stretch>
            <a:fillRect/>
          </a:stretch>
        </p:blipFill>
        <p:spPr>
          <a:xfrm>
            <a:off x="9634310" y="1465970"/>
            <a:ext cx="3300437" cy="4143405"/>
          </a:xfrm>
          <a:prstGeom prst="rect">
            <a:avLst/>
          </a:prstGeom>
        </p:spPr>
      </p:pic>
      <p:cxnSp>
        <p:nvCxnSpPr>
          <p:cNvPr id="3" name="Straight Connector 2">
            <a:extLst>
              <a:ext uri="{FF2B5EF4-FFF2-40B4-BE49-F238E27FC236}">
                <a16:creationId xmlns:a16="http://schemas.microsoft.com/office/drawing/2014/main" id="{FEFBE4AB-1232-4E6A-8EC8-FB44AF655236}"/>
              </a:ext>
            </a:extLst>
          </p:cNvPr>
          <p:cNvCxnSpPr>
            <a:cxnSpLocks/>
          </p:cNvCxnSpPr>
          <p:nvPr/>
        </p:nvCxnSpPr>
        <p:spPr>
          <a:xfrm flipH="1">
            <a:off x="9344891" y="2978727"/>
            <a:ext cx="124691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C0A6C1BC-7BAB-4A0B-8872-C44983016581}"/>
              </a:ext>
            </a:extLst>
          </p:cNvPr>
          <p:cNvSpPr txBox="1"/>
          <p:nvPr/>
        </p:nvSpPr>
        <p:spPr>
          <a:xfrm>
            <a:off x="838200" y="1731818"/>
            <a:ext cx="5267276" cy="830997"/>
          </a:xfrm>
          <a:prstGeom prst="rect">
            <a:avLst/>
          </a:prstGeom>
          <a:noFill/>
        </p:spPr>
        <p:txBody>
          <a:bodyPr wrap="none" rtlCol="0">
            <a:spAutoFit/>
          </a:bodyPr>
          <a:lstStyle/>
          <a:p>
            <a:r>
              <a:rPr lang="en-US" sz="2400" b="1" dirty="0"/>
              <a:t>Conditioning</a:t>
            </a:r>
          </a:p>
          <a:p>
            <a:r>
              <a:rPr lang="en-US" sz="2400" dirty="0"/>
              <a:t>Gives the correlation between variables.</a:t>
            </a:r>
            <a:r>
              <a:rPr lang="en-US" dirty="0"/>
              <a:t> </a:t>
            </a:r>
          </a:p>
        </p:txBody>
      </p:sp>
    </p:spTree>
    <p:extLst>
      <p:ext uri="{BB962C8B-B14F-4D97-AF65-F5344CB8AC3E}">
        <p14:creationId xmlns:p14="http://schemas.microsoft.com/office/powerpoint/2010/main" val="2157936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31FF02-A227-45EC-B012-EEFBF1224B9A}"/>
              </a:ext>
            </a:extLst>
          </p:cNvPr>
          <p:cNvPicPr>
            <a:picLocks noChangeAspect="1"/>
          </p:cNvPicPr>
          <p:nvPr/>
        </p:nvPicPr>
        <p:blipFill>
          <a:blip r:embed="rId3"/>
          <a:stretch>
            <a:fillRect/>
          </a:stretch>
        </p:blipFill>
        <p:spPr>
          <a:xfrm>
            <a:off x="3123746" y="1219200"/>
            <a:ext cx="5753554" cy="5008976"/>
          </a:xfrm>
          <a:prstGeom prst="rect">
            <a:avLst/>
          </a:prstGeom>
        </p:spPr>
      </p:pic>
      <p:sp>
        <p:nvSpPr>
          <p:cNvPr id="5" name="Title 1">
            <a:extLst>
              <a:ext uri="{FF2B5EF4-FFF2-40B4-BE49-F238E27FC236}">
                <a16:creationId xmlns:a16="http://schemas.microsoft.com/office/drawing/2014/main" id="{B9010BAC-FC96-474F-85D4-463FEBD9D1DC}"/>
              </a:ext>
            </a:extLst>
          </p:cNvPr>
          <p:cNvSpPr>
            <a:spLocks noGrp="1"/>
          </p:cNvSpPr>
          <p:nvPr>
            <p:ph type="title"/>
          </p:nvPr>
        </p:nvSpPr>
        <p:spPr>
          <a:xfrm>
            <a:off x="838200" y="365125"/>
            <a:ext cx="10515600" cy="854075"/>
          </a:xfrm>
        </p:spPr>
        <p:txBody>
          <a:bodyPr/>
          <a:lstStyle/>
          <a:p>
            <a:r>
              <a:rPr lang="en-US" dirty="0"/>
              <a:t>Gaussian Process</a:t>
            </a:r>
          </a:p>
        </p:txBody>
      </p:sp>
      <p:sp>
        <p:nvSpPr>
          <p:cNvPr id="2" name="TextBox 1">
            <a:extLst>
              <a:ext uri="{FF2B5EF4-FFF2-40B4-BE49-F238E27FC236}">
                <a16:creationId xmlns:a16="http://schemas.microsoft.com/office/drawing/2014/main" id="{5D899D6D-1C16-4A54-A090-326BF1BE509D}"/>
              </a:ext>
            </a:extLst>
          </p:cNvPr>
          <p:cNvSpPr txBox="1"/>
          <p:nvPr/>
        </p:nvSpPr>
        <p:spPr>
          <a:xfrm>
            <a:off x="6632849" y="6400800"/>
            <a:ext cx="5559151" cy="369332"/>
          </a:xfrm>
          <a:prstGeom prst="rect">
            <a:avLst/>
          </a:prstGeom>
          <a:noFill/>
        </p:spPr>
        <p:txBody>
          <a:bodyPr wrap="none" rtlCol="0">
            <a:spAutoFit/>
          </a:bodyPr>
          <a:lstStyle/>
          <a:p>
            <a:r>
              <a:rPr lang="en-US" dirty="0"/>
              <a:t>Source: </a:t>
            </a:r>
            <a:r>
              <a:rPr lang="en-US" dirty="0">
                <a:hlinkClick r:id="rId4"/>
              </a:rPr>
              <a:t>https://www.youtube.com/watch?v=Jv25sg-IYHU</a:t>
            </a:r>
            <a:endParaRPr lang="en-US" dirty="0"/>
          </a:p>
        </p:txBody>
      </p:sp>
    </p:spTree>
    <p:extLst>
      <p:ext uri="{BB962C8B-B14F-4D97-AF65-F5344CB8AC3E}">
        <p14:creationId xmlns:p14="http://schemas.microsoft.com/office/powerpoint/2010/main" val="390791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9010BAC-FC96-474F-85D4-463FEBD9D1DC}"/>
              </a:ext>
            </a:extLst>
          </p:cNvPr>
          <p:cNvSpPr>
            <a:spLocks noGrp="1"/>
          </p:cNvSpPr>
          <p:nvPr>
            <p:ph type="title"/>
          </p:nvPr>
        </p:nvSpPr>
        <p:spPr>
          <a:xfrm>
            <a:off x="838200" y="365125"/>
            <a:ext cx="10515600" cy="854075"/>
          </a:xfrm>
        </p:spPr>
        <p:txBody>
          <a:bodyPr/>
          <a:lstStyle/>
          <a:p>
            <a:r>
              <a:rPr lang="en-US" dirty="0"/>
              <a:t>Gaussian Process</a:t>
            </a:r>
          </a:p>
        </p:txBody>
      </p:sp>
      <p:pic>
        <p:nvPicPr>
          <p:cNvPr id="6" name="Picture 5">
            <a:extLst>
              <a:ext uri="{FF2B5EF4-FFF2-40B4-BE49-F238E27FC236}">
                <a16:creationId xmlns:a16="http://schemas.microsoft.com/office/drawing/2014/main" id="{B80B36CE-C57F-49F0-948E-733EAA0D6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556" y="1219200"/>
            <a:ext cx="6217226" cy="5460797"/>
          </a:xfrm>
          <a:prstGeom prst="rect">
            <a:avLst/>
          </a:prstGeom>
        </p:spPr>
      </p:pic>
    </p:spTree>
    <p:extLst>
      <p:ext uri="{BB962C8B-B14F-4D97-AF65-F5344CB8AC3E}">
        <p14:creationId xmlns:p14="http://schemas.microsoft.com/office/powerpoint/2010/main" val="105511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9010BAC-FC96-474F-85D4-463FEBD9D1DC}"/>
              </a:ext>
            </a:extLst>
          </p:cNvPr>
          <p:cNvSpPr>
            <a:spLocks noGrp="1"/>
          </p:cNvSpPr>
          <p:nvPr>
            <p:ph type="title"/>
          </p:nvPr>
        </p:nvSpPr>
        <p:spPr>
          <a:xfrm>
            <a:off x="838200" y="365125"/>
            <a:ext cx="10515600" cy="854075"/>
          </a:xfrm>
        </p:spPr>
        <p:txBody>
          <a:bodyPr/>
          <a:lstStyle/>
          <a:p>
            <a:r>
              <a:rPr lang="en-US" dirty="0"/>
              <a:t>Gaussian Process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C33E024-5D81-451F-BB52-E624C9A75ABD}"/>
                  </a:ext>
                </a:extLst>
              </p14:cNvPr>
              <p14:cNvContentPartPr/>
              <p14:nvPr/>
            </p14:nvContentPartPr>
            <p14:xfrm>
              <a:off x="6340745" y="4368491"/>
              <a:ext cx="8280" cy="33840"/>
            </p14:xfrm>
          </p:contentPart>
        </mc:Choice>
        <mc:Fallback xmlns="">
          <p:pic>
            <p:nvPicPr>
              <p:cNvPr id="2" name="Ink 1">
                <a:extLst>
                  <a:ext uri="{FF2B5EF4-FFF2-40B4-BE49-F238E27FC236}">
                    <a16:creationId xmlns:a16="http://schemas.microsoft.com/office/drawing/2014/main" id="{7C33E024-5D81-451F-BB52-E624C9A75ABD}"/>
                  </a:ext>
                </a:extLst>
              </p:cNvPr>
              <p:cNvPicPr/>
              <p:nvPr/>
            </p:nvPicPr>
            <p:blipFill>
              <a:blip r:embed="rId4"/>
              <a:stretch>
                <a:fillRect/>
              </a:stretch>
            </p:blipFill>
            <p:spPr>
              <a:xfrm>
                <a:off x="6332105" y="4359851"/>
                <a:ext cx="25920" cy="51480"/>
              </a:xfrm>
              <a:prstGeom prst="rect">
                <a:avLst/>
              </a:prstGeom>
            </p:spPr>
          </p:pic>
        </mc:Fallback>
      </mc:AlternateContent>
      <p:pic>
        <p:nvPicPr>
          <p:cNvPr id="7" name="Picture 6">
            <a:extLst>
              <a:ext uri="{FF2B5EF4-FFF2-40B4-BE49-F238E27FC236}">
                <a16:creationId xmlns:a16="http://schemas.microsoft.com/office/drawing/2014/main" id="{C394EFB2-5BF9-46D6-9889-A42812F5D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628" y="1147618"/>
            <a:ext cx="6147254" cy="5061239"/>
          </a:xfrm>
          <a:prstGeom prst="rect">
            <a:avLst/>
          </a:prstGeom>
        </p:spPr>
      </p:pic>
    </p:spTree>
    <p:extLst>
      <p:ext uri="{BB962C8B-B14F-4D97-AF65-F5344CB8AC3E}">
        <p14:creationId xmlns:p14="http://schemas.microsoft.com/office/powerpoint/2010/main" val="1418739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9010BAC-FC96-474F-85D4-463FEBD9D1DC}"/>
              </a:ext>
            </a:extLst>
          </p:cNvPr>
          <p:cNvSpPr>
            <a:spLocks noGrp="1"/>
          </p:cNvSpPr>
          <p:nvPr>
            <p:ph type="title"/>
          </p:nvPr>
        </p:nvSpPr>
        <p:spPr>
          <a:xfrm>
            <a:off x="838200" y="365125"/>
            <a:ext cx="10515600" cy="854075"/>
          </a:xfrm>
        </p:spPr>
        <p:txBody>
          <a:bodyPr/>
          <a:lstStyle/>
          <a:p>
            <a:r>
              <a:rPr lang="en-US" dirty="0"/>
              <a:t>Gaussian Process</a:t>
            </a:r>
          </a:p>
        </p:txBody>
      </p:sp>
      <p:pic>
        <p:nvPicPr>
          <p:cNvPr id="4" name="Picture 3">
            <a:extLst>
              <a:ext uri="{FF2B5EF4-FFF2-40B4-BE49-F238E27FC236}">
                <a16:creationId xmlns:a16="http://schemas.microsoft.com/office/drawing/2014/main" id="{A865D84F-00C0-455F-B21B-A7FECD92A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082" y="1436544"/>
            <a:ext cx="5715000" cy="4705350"/>
          </a:xfrm>
          <a:prstGeom prst="rect">
            <a:avLst/>
          </a:prstGeom>
        </p:spPr>
      </p:pic>
    </p:spTree>
    <p:extLst>
      <p:ext uri="{BB962C8B-B14F-4D97-AF65-F5344CB8AC3E}">
        <p14:creationId xmlns:p14="http://schemas.microsoft.com/office/powerpoint/2010/main" val="301311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16088D-B28A-4041-8EF2-64FC8ADC6339}"/>
              </a:ext>
            </a:extLst>
          </p:cNvPr>
          <p:cNvPicPr>
            <a:picLocks noChangeAspect="1"/>
          </p:cNvPicPr>
          <p:nvPr/>
        </p:nvPicPr>
        <p:blipFill>
          <a:blip r:embed="rId3"/>
          <a:stretch>
            <a:fillRect/>
          </a:stretch>
        </p:blipFill>
        <p:spPr>
          <a:xfrm>
            <a:off x="2774087" y="1461860"/>
            <a:ext cx="6546843" cy="4698506"/>
          </a:xfrm>
          <a:prstGeom prst="rect">
            <a:avLst/>
          </a:prstGeom>
        </p:spPr>
      </p:pic>
      <p:sp>
        <p:nvSpPr>
          <p:cNvPr id="5" name="Title 1">
            <a:extLst>
              <a:ext uri="{FF2B5EF4-FFF2-40B4-BE49-F238E27FC236}">
                <a16:creationId xmlns:a16="http://schemas.microsoft.com/office/drawing/2014/main" id="{8EED5F6B-BEE5-4BC1-946A-CB08DA501ACE}"/>
              </a:ext>
            </a:extLst>
          </p:cNvPr>
          <p:cNvSpPr>
            <a:spLocks noGrp="1"/>
          </p:cNvSpPr>
          <p:nvPr>
            <p:ph type="title"/>
          </p:nvPr>
        </p:nvSpPr>
        <p:spPr>
          <a:xfrm>
            <a:off x="838200" y="365125"/>
            <a:ext cx="10515600" cy="854075"/>
          </a:xfrm>
        </p:spPr>
        <p:txBody>
          <a:bodyPr/>
          <a:lstStyle/>
          <a:p>
            <a:r>
              <a:rPr lang="en-US" dirty="0"/>
              <a:t>Gaussian Process</a:t>
            </a:r>
          </a:p>
        </p:txBody>
      </p:sp>
    </p:spTree>
    <p:extLst>
      <p:ext uri="{BB962C8B-B14F-4D97-AF65-F5344CB8AC3E}">
        <p14:creationId xmlns:p14="http://schemas.microsoft.com/office/powerpoint/2010/main" val="19116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02CD-3715-4BC0-BE68-6D3589C31749}"/>
              </a:ext>
            </a:extLst>
          </p:cNvPr>
          <p:cNvSpPr>
            <a:spLocks noGrp="1"/>
          </p:cNvSpPr>
          <p:nvPr>
            <p:ph type="title"/>
          </p:nvPr>
        </p:nvSpPr>
        <p:spPr>
          <a:xfrm>
            <a:off x="838200" y="365126"/>
            <a:ext cx="10515600" cy="1089602"/>
          </a:xfrm>
        </p:spPr>
        <p:txBody>
          <a:bodyPr/>
          <a:lstStyle/>
          <a:p>
            <a:r>
              <a:rPr lang="en-US" dirty="0"/>
              <a:t>What is Occupancy Map?</a:t>
            </a:r>
          </a:p>
        </p:txBody>
      </p:sp>
      <p:sp>
        <p:nvSpPr>
          <p:cNvPr id="5" name="TextBox 4">
            <a:extLst>
              <a:ext uri="{FF2B5EF4-FFF2-40B4-BE49-F238E27FC236}">
                <a16:creationId xmlns:a16="http://schemas.microsoft.com/office/drawing/2014/main" id="{05C58EC4-22CD-4235-BB90-97A62059EB54}"/>
              </a:ext>
            </a:extLst>
          </p:cNvPr>
          <p:cNvSpPr txBox="1"/>
          <p:nvPr/>
        </p:nvSpPr>
        <p:spPr>
          <a:xfrm>
            <a:off x="838200" y="1264627"/>
            <a:ext cx="10155382" cy="830997"/>
          </a:xfrm>
          <a:prstGeom prst="rect">
            <a:avLst/>
          </a:prstGeom>
          <a:noFill/>
        </p:spPr>
        <p:txBody>
          <a:bodyPr wrap="square" rtlCol="0">
            <a:spAutoFit/>
          </a:bodyPr>
          <a:lstStyle/>
          <a:p>
            <a:pPr algn="just"/>
            <a:r>
              <a:rPr lang="en-US" sz="2400" dirty="0"/>
              <a:t>A representation map of the environment as an evenly spaced Random Variable each representing presence of obstacle in that location.</a:t>
            </a:r>
            <a:endParaRPr lang="en-US" sz="2800" dirty="0"/>
          </a:p>
        </p:txBody>
      </p:sp>
      <p:pic>
        <p:nvPicPr>
          <p:cNvPr id="4" name="Picture 3">
            <a:extLst>
              <a:ext uri="{FF2B5EF4-FFF2-40B4-BE49-F238E27FC236}">
                <a16:creationId xmlns:a16="http://schemas.microsoft.com/office/drawing/2014/main" id="{8BFA4CC9-ABF6-47D9-8D3D-BFF3BDE50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550" y="2251074"/>
            <a:ext cx="7448550" cy="4196017"/>
          </a:xfrm>
          <a:prstGeom prst="rect">
            <a:avLst/>
          </a:prstGeom>
        </p:spPr>
      </p:pic>
    </p:spTree>
    <p:extLst>
      <p:ext uri="{BB962C8B-B14F-4D97-AF65-F5344CB8AC3E}">
        <p14:creationId xmlns:p14="http://schemas.microsoft.com/office/powerpoint/2010/main" val="1898682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67F113-D2D0-4DDB-B9C2-A31620673A60}"/>
              </a:ext>
            </a:extLst>
          </p:cNvPr>
          <p:cNvPicPr>
            <a:picLocks noChangeAspect="1"/>
          </p:cNvPicPr>
          <p:nvPr/>
        </p:nvPicPr>
        <p:blipFill>
          <a:blip r:embed="rId3"/>
          <a:stretch>
            <a:fillRect/>
          </a:stretch>
        </p:blipFill>
        <p:spPr>
          <a:xfrm>
            <a:off x="2832938" y="1698903"/>
            <a:ext cx="6526124" cy="4604916"/>
          </a:xfrm>
          <a:prstGeom prst="rect">
            <a:avLst/>
          </a:prstGeom>
        </p:spPr>
      </p:pic>
      <p:sp>
        <p:nvSpPr>
          <p:cNvPr id="5" name="Title 1">
            <a:extLst>
              <a:ext uri="{FF2B5EF4-FFF2-40B4-BE49-F238E27FC236}">
                <a16:creationId xmlns:a16="http://schemas.microsoft.com/office/drawing/2014/main" id="{144BFB8C-449C-4FC8-8E4D-B78315316A9D}"/>
              </a:ext>
            </a:extLst>
          </p:cNvPr>
          <p:cNvSpPr>
            <a:spLocks noGrp="1"/>
          </p:cNvSpPr>
          <p:nvPr>
            <p:ph type="title"/>
          </p:nvPr>
        </p:nvSpPr>
        <p:spPr>
          <a:xfrm>
            <a:off x="838200" y="365125"/>
            <a:ext cx="10515600" cy="854075"/>
          </a:xfrm>
        </p:spPr>
        <p:txBody>
          <a:bodyPr/>
          <a:lstStyle/>
          <a:p>
            <a:r>
              <a:rPr lang="en-US" dirty="0"/>
              <a:t>Gaussian Process</a:t>
            </a:r>
          </a:p>
        </p:txBody>
      </p:sp>
    </p:spTree>
    <p:extLst>
      <p:ext uri="{BB962C8B-B14F-4D97-AF65-F5344CB8AC3E}">
        <p14:creationId xmlns:p14="http://schemas.microsoft.com/office/powerpoint/2010/main" val="2916521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E9396-6E76-4104-B396-AD60AE46A6C0}"/>
              </a:ext>
            </a:extLst>
          </p:cNvPr>
          <p:cNvSpPr>
            <a:spLocks noGrp="1"/>
          </p:cNvSpPr>
          <p:nvPr>
            <p:ph type="title"/>
          </p:nvPr>
        </p:nvSpPr>
        <p:spPr/>
        <p:txBody>
          <a:bodyPr/>
          <a:lstStyle/>
          <a:p>
            <a:r>
              <a:rPr lang="en-US" dirty="0"/>
              <a:t>What is Gaussian Process?</a:t>
            </a:r>
          </a:p>
        </p:txBody>
      </p:sp>
      <p:sp>
        <p:nvSpPr>
          <p:cNvPr id="8" name="TextBox 7">
            <a:extLst>
              <a:ext uri="{FF2B5EF4-FFF2-40B4-BE49-F238E27FC236}">
                <a16:creationId xmlns:a16="http://schemas.microsoft.com/office/drawing/2014/main" id="{F40B0120-8A0C-4A34-982B-B5FA30183A9C}"/>
              </a:ext>
            </a:extLst>
          </p:cNvPr>
          <p:cNvSpPr txBox="1"/>
          <p:nvPr/>
        </p:nvSpPr>
        <p:spPr>
          <a:xfrm>
            <a:off x="5937250" y="6323598"/>
            <a:ext cx="6091476" cy="338554"/>
          </a:xfrm>
          <a:prstGeom prst="rect">
            <a:avLst/>
          </a:prstGeom>
          <a:noFill/>
        </p:spPr>
        <p:txBody>
          <a:bodyPr wrap="none" rtlCol="0">
            <a:spAutoFit/>
          </a:bodyPr>
          <a:lstStyle/>
          <a:p>
            <a:r>
              <a:rPr lang="en-US" sz="1600" dirty="0"/>
              <a:t>Source: </a:t>
            </a:r>
            <a:r>
              <a:rPr lang="en-US" sz="1600" dirty="0">
                <a:hlinkClick r:id="rId3"/>
              </a:rPr>
              <a:t>https://distill.pub/2019/visual-exploration-gaussian-processes/</a:t>
            </a:r>
            <a:endParaRPr lang="en-US" dirty="0"/>
          </a:p>
        </p:txBody>
      </p:sp>
      <p:pic>
        <p:nvPicPr>
          <p:cNvPr id="12" name="Picture 11" descr="A close up of a map&#10;&#10;Description automatically generated">
            <a:extLst>
              <a:ext uri="{FF2B5EF4-FFF2-40B4-BE49-F238E27FC236}">
                <a16:creationId xmlns:a16="http://schemas.microsoft.com/office/drawing/2014/main" id="{A8E7742B-6466-4293-978B-A9418CF38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100" y="1545822"/>
            <a:ext cx="7289800" cy="3997241"/>
          </a:xfrm>
          <a:prstGeom prst="rect">
            <a:avLst/>
          </a:prstGeom>
        </p:spPr>
      </p:pic>
    </p:spTree>
    <p:extLst>
      <p:ext uri="{BB962C8B-B14F-4D97-AF65-F5344CB8AC3E}">
        <p14:creationId xmlns:p14="http://schemas.microsoft.com/office/powerpoint/2010/main" val="3300584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E9396-6E76-4104-B396-AD60AE46A6C0}"/>
              </a:ext>
            </a:extLst>
          </p:cNvPr>
          <p:cNvSpPr>
            <a:spLocks noGrp="1"/>
          </p:cNvSpPr>
          <p:nvPr>
            <p:ph type="title"/>
          </p:nvPr>
        </p:nvSpPr>
        <p:spPr/>
        <p:txBody>
          <a:bodyPr/>
          <a:lstStyle/>
          <a:p>
            <a:r>
              <a:rPr lang="en-US" dirty="0"/>
              <a:t>What is Gaussian Process?</a:t>
            </a:r>
          </a:p>
        </p:txBody>
      </p:sp>
      <p:pic>
        <p:nvPicPr>
          <p:cNvPr id="12" name="Picture 11" descr="A close up of a map&#10;&#10;Description automatically generated">
            <a:extLst>
              <a:ext uri="{FF2B5EF4-FFF2-40B4-BE49-F238E27FC236}">
                <a16:creationId xmlns:a16="http://schemas.microsoft.com/office/drawing/2014/main" id="{A8E7742B-6466-4293-978B-A9418CF38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1552172"/>
            <a:ext cx="7289800" cy="3997241"/>
          </a:xfrm>
          <a:prstGeom prst="rect">
            <a:avLst/>
          </a:prstGeom>
        </p:spPr>
      </p:pic>
      <p:sp>
        <p:nvSpPr>
          <p:cNvPr id="3" name="TextBox 2">
            <a:extLst>
              <a:ext uri="{FF2B5EF4-FFF2-40B4-BE49-F238E27FC236}">
                <a16:creationId xmlns:a16="http://schemas.microsoft.com/office/drawing/2014/main" id="{7121A1AE-5934-4222-8A90-B0AFEB8A937A}"/>
              </a:ext>
            </a:extLst>
          </p:cNvPr>
          <p:cNvSpPr txBox="1"/>
          <p:nvPr/>
        </p:nvSpPr>
        <p:spPr>
          <a:xfrm>
            <a:off x="175403" y="5778867"/>
            <a:ext cx="11677161" cy="1015663"/>
          </a:xfrm>
          <a:prstGeom prst="rect">
            <a:avLst/>
          </a:prstGeom>
          <a:noFill/>
        </p:spPr>
        <p:txBody>
          <a:bodyPr wrap="square" rtlCol="0">
            <a:spAutoFit/>
          </a:bodyPr>
          <a:lstStyle/>
          <a:p>
            <a:r>
              <a:rPr lang="en-US" sz="2000" b="1" dirty="0">
                <a:solidFill>
                  <a:srgbClr val="C00000"/>
                </a:solidFill>
              </a:rPr>
              <a:t>Our Problem:</a:t>
            </a:r>
          </a:p>
          <a:p>
            <a:r>
              <a:rPr lang="en-US" sz="2000" dirty="0">
                <a:solidFill>
                  <a:srgbClr val="C00000"/>
                </a:solidFill>
              </a:rPr>
              <a:t>To find a non-linear function that can predict the occupancy of a region given the sensor information and prior knowledge.</a:t>
            </a:r>
            <a:endParaRPr lang="en-US" sz="2000" b="1" i="1" dirty="0">
              <a:solidFill>
                <a:srgbClr val="C00000"/>
              </a:solidFill>
            </a:endParaRPr>
          </a:p>
        </p:txBody>
      </p:sp>
    </p:spTree>
    <p:extLst>
      <p:ext uri="{BB962C8B-B14F-4D97-AF65-F5344CB8AC3E}">
        <p14:creationId xmlns:p14="http://schemas.microsoft.com/office/powerpoint/2010/main" val="2632141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B6BC-DB09-4014-B4CE-AE45F5067053}"/>
              </a:ext>
            </a:extLst>
          </p:cNvPr>
          <p:cNvSpPr>
            <a:spLocks noGrp="1"/>
          </p:cNvSpPr>
          <p:nvPr>
            <p:ph type="title"/>
          </p:nvPr>
        </p:nvSpPr>
        <p:spPr>
          <a:xfrm>
            <a:off x="838200" y="365126"/>
            <a:ext cx="10515600" cy="784802"/>
          </a:xfrm>
        </p:spPr>
        <p:txBody>
          <a:bodyPr/>
          <a:lstStyle/>
          <a:p>
            <a:r>
              <a:rPr lang="en-US" dirty="0"/>
              <a:t>Algorithm</a:t>
            </a:r>
          </a:p>
        </p:txBody>
      </p:sp>
      <p:pic>
        <p:nvPicPr>
          <p:cNvPr id="4" name="Picture 3">
            <a:extLst>
              <a:ext uri="{FF2B5EF4-FFF2-40B4-BE49-F238E27FC236}">
                <a16:creationId xmlns:a16="http://schemas.microsoft.com/office/drawing/2014/main" id="{C1157FFA-412C-4093-BC6E-2C113783E96D}"/>
              </a:ext>
            </a:extLst>
          </p:cNvPr>
          <p:cNvPicPr>
            <a:picLocks noChangeAspect="1"/>
          </p:cNvPicPr>
          <p:nvPr/>
        </p:nvPicPr>
        <p:blipFill>
          <a:blip r:embed="rId3"/>
          <a:stretch>
            <a:fillRect/>
          </a:stretch>
        </p:blipFill>
        <p:spPr>
          <a:xfrm>
            <a:off x="5495112" y="1084316"/>
            <a:ext cx="5726908" cy="5500633"/>
          </a:xfrm>
          <a:prstGeom prst="rect">
            <a:avLst/>
          </a:prstGeom>
        </p:spPr>
      </p:pic>
    </p:spTree>
    <p:extLst>
      <p:ext uri="{BB962C8B-B14F-4D97-AF65-F5344CB8AC3E}">
        <p14:creationId xmlns:p14="http://schemas.microsoft.com/office/powerpoint/2010/main" val="1266824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B6BC-DB09-4014-B4CE-AE45F5067053}"/>
              </a:ext>
            </a:extLst>
          </p:cNvPr>
          <p:cNvSpPr>
            <a:spLocks noGrp="1"/>
          </p:cNvSpPr>
          <p:nvPr>
            <p:ph type="title"/>
          </p:nvPr>
        </p:nvSpPr>
        <p:spPr>
          <a:xfrm>
            <a:off x="838200" y="365126"/>
            <a:ext cx="10515600" cy="784802"/>
          </a:xfrm>
        </p:spPr>
        <p:txBody>
          <a:bodyPr/>
          <a:lstStyle/>
          <a:p>
            <a:r>
              <a:rPr lang="en-US" dirty="0"/>
              <a:t>Algorithm</a:t>
            </a:r>
          </a:p>
        </p:txBody>
      </p:sp>
      <p:pic>
        <p:nvPicPr>
          <p:cNvPr id="4" name="Picture 3">
            <a:extLst>
              <a:ext uri="{FF2B5EF4-FFF2-40B4-BE49-F238E27FC236}">
                <a16:creationId xmlns:a16="http://schemas.microsoft.com/office/drawing/2014/main" id="{C1157FFA-412C-4093-BC6E-2C113783E96D}"/>
              </a:ext>
            </a:extLst>
          </p:cNvPr>
          <p:cNvPicPr>
            <a:picLocks noChangeAspect="1"/>
          </p:cNvPicPr>
          <p:nvPr/>
        </p:nvPicPr>
        <p:blipFill>
          <a:blip r:embed="rId3"/>
          <a:stretch>
            <a:fillRect/>
          </a:stretch>
        </p:blipFill>
        <p:spPr>
          <a:xfrm>
            <a:off x="5495112" y="1084316"/>
            <a:ext cx="5726908" cy="5500633"/>
          </a:xfrm>
          <a:prstGeom prst="rect">
            <a:avLst/>
          </a:prstGeom>
        </p:spPr>
      </p:pic>
      <p:sp>
        <p:nvSpPr>
          <p:cNvPr id="7" name="Rectangle 6">
            <a:extLst>
              <a:ext uri="{FF2B5EF4-FFF2-40B4-BE49-F238E27FC236}">
                <a16:creationId xmlns:a16="http://schemas.microsoft.com/office/drawing/2014/main" id="{45D97D96-8900-4E36-8C5F-13DC410F1794}"/>
              </a:ext>
            </a:extLst>
          </p:cNvPr>
          <p:cNvSpPr/>
          <p:nvPr/>
        </p:nvSpPr>
        <p:spPr>
          <a:xfrm>
            <a:off x="6096000" y="1084316"/>
            <a:ext cx="3492500" cy="11826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73B8465-9662-46CE-BBD0-DFD74DD74B72}"/>
              </a:ext>
            </a:extLst>
          </p:cNvPr>
          <p:cNvCxnSpPr>
            <a:cxnSpLocks/>
            <a:endCxn id="7" idx="1"/>
          </p:cNvCxnSpPr>
          <p:nvPr/>
        </p:nvCxnSpPr>
        <p:spPr>
          <a:xfrm>
            <a:off x="4527550" y="1675633"/>
            <a:ext cx="15684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F7B478-82A3-4D5F-8CD8-468561FDC79A}"/>
              </a:ext>
            </a:extLst>
          </p:cNvPr>
          <p:cNvSpPr txBox="1"/>
          <p:nvPr/>
        </p:nvSpPr>
        <p:spPr>
          <a:xfrm>
            <a:off x="1891059" y="1490967"/>
            <a:ext cx="2636491" cy="369332"/>
          </a:xfrm>
          <a:prstGeom prst="rect">
            <a:avLst/>
          </a:prstGeom>
          <a:noFill/>
          <a:ln>
            <a:solidFill>
              <a:schemeClr val="tx1"/>
            </a:solidFill>
          </a:ln>
        </p:spPr>
        <p:txBody>
          <a:bodyPr wrap="none" rtlCol="0">
            <a:spAutoFit/>
          </a:bodyPr>
          <a:lstStyle/>
          <a:p>
            <a:r>
              <a:rPr lang="en-US" dirty="0"/>
              <a:t>Get input data from world</a:t>
            </a:r>
          </a:p>
        </p:txBody>
      </p:sp>
    </p:spTree>
    <p:extLst>
      <p:ext uri="{BB962C8B-B14F-4D97-AF65-F5344CB8AC3E}">
        <p14:creationId xmlns:p14="http://schemas.microsoft.com/office/powerpoint/2010/main" val="3046932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B6BC-DB09-4014-B4CE-AE45F5067053}"/>
              </a:ext>
            </a:extLst>
          </p:cNvPr>
          <p:cNvSpPr>
            <a:spLocks noGrp="1"/>
          </p:cNvSpPr>
          <p:nvPr>
            <p:ph type="title"/>
          </p:nvPr>
        </p:nvSpPr>
        <p:spPr>
          <a:xfrm>
            <a:off x="838200" y="365126"/>
            <a:ext cx="10515600" cy="784802"/>
          </a:xfrm>
        </p:spPr>
        <p:txBody>
          <a:bodyPr/>
          <a:lstStyle/>
          <a:p>
            <a:r>
              <a:rPr lang="en-US" dirty="0"/>
              <a:t>Algorithm</a:t>
            </a:r>
          </a:p>
        </p:txBody>
      </p:sp>
      <p:pic>
        <p:nvPicPr>
          <p:cNvPr id="4" name="Picture 3">
            <a:extLst>
              <a:ext uri="{FF2B5EF4-FFF2-40B4-BE49-F238E27FC236}">
                <a16:creationId xmlns:a16="http://schemas.microsoft.com/office/drawing/2014/main" id="{C1157FFA-412C-4093-BC6E-2C113783E96D}"/>
              </a:ext>
            </a:extLst>
          </p:cNvPr>
          <p:cNvPicPr>
            <a:picLocks noChangeAspect="1"/>
          </p:cNvPicPr>
          <p:nvPr/>
        </p:nvPicPr>
        <p:blipFill>
          <a:blip r:embed="rId3"/>
          <a:stretch>
            <a:fillRect/>
          </a:stretch>
        </p:blipFill>
        <p:spPr>
          <a:xfrm>
            <a:off x="5495112" y="1084316"/>
            <a:ext cx="5726908" cy="5500633"/>
          </a:xfrm>
          <a:prstGeom prst="rect">
            <a:avLst/>
          </a:prstGeom>
        </p:spPr>
      </p:pic>
      <p:sp>
        <p:nvSpPr>
          <p:cNvPr id="7" name="Rectangle 6">
            <a:extLst>
              <a:ext uri="{FF2B5EF4-FFF2-40B4-BE49-F238E27FC236}">
                <a16:creationId xmlns:a16="http://schemas.microsoft.com/office/drawing/2014/main" id="{45D97D96-8900-4E36-8C5F-13DC410F1794}"/>
              </a:ext>
            </a:extLst>
          </p:cNvPr>
          <p:cNvSpPr/>
          <p:nvPr/>
        </p:nvSpPr>
        <p:spPr>
          <a:xfrm>
            <a:off x="6096000" y="1084316"/>
            <a:ext cx="3492500" cy="11826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73B8465-9662-46CE-BBD0-DFD74DD74B72}"/>
              </a:ext>
            </a:extLst>
          </p:cNvPr>
          <p:cNvCxnSpPr>
            <a:cxnSpLocks/>
            <a:endCxn id="7" idx="1"/>
          </p:cNvCxnSpPr>
          <p:nvPr/>
        </p:nvCxnSpPr>
        <p:spPr>
          <a:xfrm>
            <a:off x="4527550" y="1675633"/>
            <a:ext cx="15684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F7B478-82A3-4D5F-8CD8-468561FDC79A}"/>
              </a:ext>
            </a:extLst>
          </p:cNvPr>
          <p:cNvSpPr txBox="1"/>
          <p:nvPr/>
        </p:nvSpPr>
        <p:spPr>
          <a:xfrm>
            <a:off x="1891059" y="1490967"/>
            <a:ext cx="2636491" cy="369332"/>
          </a:xfrm>
          <a:prstGeom prst="rect">
            <a:avLst/>
          </a:prstGeom>
          <a:noFill/>
          <a:ln>
            <a:solidFill>
              <a:schemeClr val="tx1"/>
            </a:solidFill>
          </a:ln>
        </p:spPr>
        <p:txBody>
          <a:bodyPr wrap="none" rtlCol="0">
            <a:spAutoFit/>
          </a:bodyPr>
          <a:lstStyle/>
          <a:p>
            <a:r>
              <a:rPr lang="en-US" dirty="0"/>
              <a:t>Get input data from world</a:t>
            </a:r>
          </a:p>
        </p:txBody>
      </p:sp>
      <p:sp>
        <p:nvSpPr>
          <p:cNvPr id="8" name="Rectangle 7">
            <a:extLst>
              <a:ext uri="{FF2B5EF4-FFF2-40B4-BE49-F238E27FC236}">
                <a16:creationId xmlns:a16="http://schemas.microsoft.com/office/drawing/2014/main" id="{A3BB9992-98E6-468D-ADAA-C00FF2201CB8}"/>
              </a:ext>
            </a:extLst>
          </p:cNvPr>
          <p:cNvSpPr/>
          <p:nvPr/>
        </p:nvSpPr>
        <p:spPr>
          <a:xfrm>
            <a:off x="6051550" y="2421951"/>
            <a:ext cx="2508250" cy="90543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975EF6D-2363-42B9-8781-76E80E7B39DA}"/>
              </a:ext>
            </a:extLst>
          </p:cNvPr>
          <p:cNvCxnSpPr>
            <a:cxnSpLocks/>
            <a:endCxn id="8" idx="1"/>
          </p:cNvCxnSpPr>
          <p:nvPr/>
        </p:nvCxnSpPr>
        <p:spPr>
          <a:xfrm>
            <a:off x="4425950" y="2874669"/>
            <a:ext cx="1625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65183B-EF1E-41DA-A21E-05110A372A78}"/>
              </a:ext>
            </a:extLst>
          </p:cNvPr>
          <p:cNvSpPr txBox="1"/>
          <p:nvPr/>
        </p:nvSpPr>
        <p:spPr>
          <a:xfrm>
            <a:off x="1174750" y="2690003"/>
            <a:ext cx="3251200" cy="369332"/>
          </a:xfrm>
          <a:prstGeom prst="rect">
            <a:avLst/>
          </a:prstGeom>
          <a:noFill/>
          <a:ln>
            <a:solidFill>
              <a:schemeClr val="tx1"/>
            </a:solidFill>
          </a:ln>
        </p:spPr>
        <p:txBody>
          <a:bodyPr wrap="square" rtlCol="0">
            <a:spAutoFit/>
          </a:bodyPr>
          <a:lstStyle/>
          <a:p>
            <a:r>
              <a:rPr lang="en-US" dirty="0"/>
              <a:t>Collect samples for training  GP</a:t>
            </a:r>
          </a:p>
        </p:txBody>
      </p:sp>
    </p:spTree>
    <p:extLst>
      <p:ext uri="{BB962C8B-B14F-4D97-AF65-F5344CB8AC3E}">
        <p14:creationId xmlns:p14="http://schemas.microsoft.com/office/powerpoint/2010/main" val="947085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B6BC-DB09-4014-B4CE-AE45F5067053}"/>
              </a:ext>
            </a:extLst>
          </p:cNvPr>
          <p:cNvSpPr>
            <a:spLocks noGrp="1"/>
          </p:cNvSpPr>
          <p:nvPr>
            <p:ph type="title"/>
          </p:nvPr>
        </p:nvSpPr>
        <p:spPr>
          <a:xfrm>
            <a:off x="838200" y="365126"/>
            <a:ext cx="10515600" cy="784802"/>
          </a:xfrm>
        </p:spPr>
        <p:txBody>
          <a:bodyPr/>
          <a:lstStyle/>
          <a:p>
            <a:r>
              <a:rPr lang="en-US" dirty="0"/>
              <a:t>Algorithm</a:t>
            </a:r>
          </a:p>
        </p:txBody>
      </p:sp>
      <p:pic>
        <p:nvPicPr>
          <p:cNvPr id="4" name="Picture 3">
            <a:extLst>
              <a:ext uri="{FF2B5EF4-FFF2-40B4-BE49-F238E27FC236}">
                <a16:creationId xmlns:a16="http://schemas.microsoft.com/office/drawing/2014/main" id="{C1157FFA-412C-4093-BC6E-2C113783E96D}"/>
              </a:ext>
            </a:extLst>
          </p:cNvPr>
          <p:cNvPicPr>
            <a:picLocks noChangeAspect="1"/>
          </p:cNvPicPr>
          <p:nvPr/>
        </p:nvPicPr>
        <p:blipFill>
          <a:blip r:embed="rId3"/>
          <a:stretch>
            <a:fillRect/>
          </a:stretch>
        </p:blipFill>
        <p:spPr>
          <a:xfrm>
            <a:off x="5495112" y="1084316"/>
            <a:ext cx="5726908" cy="5500633"/>
          </a:xfrm>
          <a:prstGeom prst="rect">
            <a:avLst/>
          </a:prstGeom>
        </p:spPr>
      </p:pic>
      <p:sp>
        <p:nvSpPr>
          <p:cNvPr id="7" name="Rectangle 6">
            <a:extLst>
              <a:ext uri="{FF2B5EF4-FFF2-40B4-BE49-F238E27FC236}">
                <a16:creationId xmlns:a16="http://schemas.microsoft.com/office/drawing/2014/main" id="{45D97D96-8900-4E36-8C5F-13DC410F1794}"/>
              </a:ext>
            </a:extLst>
          </p:cNvPr>
          <p:cNvSpPr/>
          <p:nvPr/>
        </p:nvSpPr>
        <p:spPr>
          <a:xfrm>
            <a:off x="6096000" y="1084316"/>
            <a:ext cx="3492500" cy="11826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73B8465-9662-46CE-BBD0-DFD74DD74B72}"/>
              </a:ext>
            </a:extLst>
          </p:cNvPr>
          <p:cNvCxnSpPr>
            <a:cxnSpLocks/>
            <a:endCxn id="7" idx="1"/>
          </p:cNvCxnSpPr>
          <p:nvPr/>
        </p:nvCxnSpPr>
        <p:spPr>
          <a:xfrm>
            <a:off x="4527550" y="1675633"/>
            <a:ext cx="15684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F7B478-82A3-4D5F-8CD8-468561FDC79A}"/>
              </a:ext>
            </a:extLst>
          </p:cNvPr>
          <p:cNvSpPr txBox="1"/>
          <p:nvPr/>
        </p:nvSpPr>
        <p:spPr>
          <a:xfrm>
            <a:off x="1891059" y="1490967"/>
            <a:ext cx="2636491" cy="369332"/>
          </a:xfrm>
          <a:prstGeom prst="rect">
            <a:avLst/>
          </a:prstGeom>
          <a:noFill/>
          <a:ln>
            <a:solidFill>
              <a:schemeClr val="tx1"/>
            </a:solidFill>
          </a:ln>
        </p:spPr>
        <p:txBody>
          <a:bodyPr wrap="none" rtlCol="0">
            <a:spAutoFit/>
          </a:bodyPr>
          <a:lstStyle/>
          <a:p>
            <a:r>
              <a:rPr lang="en-US" dirty="0"/>
              <a:t>Get input data from world</a:t>
            </a:r>
          </a:p>
        </p:txBody>
      </p:sp>
      <p:sp>
        <p:nvSpPr>
          <p:cNvPr id="8" name="Rectangle 7">
            <a:extLst>
              <a:ext uri="{FF2B5EF4-FFF2-40B4-BE49-F238E27FC236}">
                <a16:creationId xmlns:a16="http://schemas.microsoft.com/office/drawing/2014/main" id="{A3BB9992-98E6-468D-ADAA-C00FF2201CB8}"/>
              </a:ext>
            </a:extLst>
          </p:cNvPr>
          <p:cNvSpPr/>
          <p:nvPr/>
        </p:nvSpPr>
        <p:spPr>
          <a:xfrm>
            <a:off x="6051550" y="2421951"/>
            <a:ext cx="2508250" cy="90543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975EF6D-2363-42B9-8781-76E80E7B39DA}"/>
              </a:ext>
            </a:extLst>
          </p:cNvPr>
          <p:cNvCxnSpPr>
            <a:cxnSpLocks/>
            <a:endCxn id="8" idx="1"/>
          </p:cNvCxnSpPr>
          <p:nvPr/>
        </p:nvCxnSpPr>
        <p:spPr>
          <a:xfrm>
            <a:off x="4425950" y="2874669"/>
            <a:ext cx="1625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65183B-EF1E-41DA-A21E-05110A372A78}"/>
              </a:ext>
            </a:extLst>
          </p:cNvPr>
          <p:cNvSpPr txBox="1"/>
          <p:nvPr/>
        </p:nvSpPr>
        <p:spPr>
          <a:xfrm>
            <a:off x="1174750" y="2690003"/>
            <a:ext cx="3251200" cy="369332"/>
          </a:xfrm>
          <a:prstGeom prst="rect">
            <a:avLst/>
          </a:prstGeom>
          <a:noFill/>
          <a:ln>
            <a:solidFill>
              <a:schemeClr val="tx1"/>
            </a:solidFill>
          </a:ln>
        </p:spPr>
        <p:txBody>
          <a:bodyPr wrap="square" rtlCol="0">
            <a:spAutoFit/>
          </a:bodyPr>
          <a:lstStyle/>
          <a:p>
            <a:r>
              <a:rPr lang="en-US" dirty="0"/>
              <a:t>Collect samples for training  GP</a:t>
            </a:r>
          </a:p>
        </p:txBody>
      </p:sp>
      <p:sp>
        <p:nvSpPr>
          <p:cNvPr id="13" name="Rectangle 12">
            <a:extLst>
              <a:ext uri="{FF2B5EF4-FFF2-40B4-BE49-F238E27FC236}">
                <a16:creationId xmlns:a16="http://schemas.microsoft.com/office/drawing/2014/main" id="{1BC4050E-A4B3-4F9B-88C4-88CF39C232ED}"/>
              </a:ext>
            </a:extLst>
          </p:cNvPr>
          <p:cNvSpPr/>
          <p:nvPr/>
        </p:nvSpPr>
        <p:spPr>
          <a:xfrm>
            <a:off x="6953250" y="3435028"/>
            <a:ext cx="1423192" cy="45622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4F1ED27-338F-4494-828F-848D1D54B1BB}"/>
              </a:ext>
            </a:extLst>
          </p:cNvPr>
          <p:cNvCxnSpPr>
            <a:cxnSpLocks/>
            <a:endCxn id="13" idx="1"/>
          </p:cNvCxnSpPr>
          <p:nvPr/>
        </p:nvCxnSpPr>
        <p:spPr>
          <a:xfrm>
            <a:off x="4400550" y="3657600"/>
            <a:ext cx="2552700" cy="5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04F2D3-6096-4417-91B6-9D1231B50858}"/>
              </a:ext>
            </a:extLst>
          </p:cNvPr>
          <p:cNvSpPr txBox="1"/>
          <p:nvPr/>
        </p:nvSpPr>
        <p:spPr>
          <a:xfrm>
            <a:off x="1243809" y="3472934"/>
            <a:ext cx="3156741" cy="369332"/>
          </a:xfrm>
          <a:prstGeom prst="rect">
            <a:avLst/>
          </a:prstGeom>
          <a:noFill/>
          <a:ln>
            <a:solidFill>
              <a:schemeClr val="tx1"/>
            </a:solidFill>
          </a:ln>
        </p:spPr>
        <p:txBody>
          <a:bodyPr wrap="square" rtlCol="0">
            <a:spAutoFit/>
          </a:bodyPr>
          <a:lstStyle/>
          <a:p>
            <a:r>
              <a:rPr lang="en-US" dirty="0"/>
              <a:t>Store training data in KD Tree </a:t>
            </a:r>
          </a:p>
        </p:txBody>
      </p:sp>
    </p:spTree>
    <p:extLst>
      <p:ext uri="{BB962C8B-B14F-4D97-AF65-F5344CB8AC3E}">
        <p14:creationId xmlns:p14="http://schemas.microsoft.com/office/powerpoint/2010/main" val="3108734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B6BC-DB09-4014-B4CE-AE45F5067053}"/>
              </a:ext>
            </a:extLst>
          </p:cNvPr>
          <p:cNvSpPr>
            <a:spLocks noGrp="1"/>
          </p:cNvSpPr>
          <p:nvPr>
            <p:ph type="title"/>
          </p:nvPr>
        </p:nvSpPr>
        <p:spPr>
          <a:xfrm>
            <a:off x="838200" y="365126"/>
            <a:ext cx="10515600" cy="784802"/>
          </a:xfrm>
        </p:spPr>
        <p:txBody>
          <a:bodyPr/>
          <a:lstStyle/>
          <a:p>
            <a:r>
              <a:rPr lang="en-US" dirty="0"/>
              <a:t>Algorithm</a:t>
            </a:r>
          </a:p>
        </p:txBody>
      </p:sp>
      <p:pic>
        <p:nvPicPr>
          <p:cNvPr id="4" name="Picture 3">
            <a:extLst>
              <a:ext uri="{FF2B5EF4-FFF2-40B4-BE49-F238E27FC236}">
                <a16:creationId xmlns:a16="http://schemas.microsoft.com/office/drawing/2014/main" id="{C1157FFA-412C-4093-BC6E-2C113783E96D}"/>
              </a:ext>
            </a:extLst>
          </p:cNvPr>
          <p:cNvPicPr>
            <a:picLocks noChangeAspect="1"/>
          </p:cNvPicPr>
          <p:nvPr/>
        </p:nvPicPr>
        <p:blipFill>
          <a:blip r:embed="rId3"/>
          <a:stretch>
            <a:fillRect/>
          </a:stretch>
        </p:blipFill>
        <p:spPr>
          <a:xfrm>
            <a:off x="5495112" y="1084316"/>
            <a:ext cx="5726908" cy="5500633"/>
          </a:xfrm>
          <a:prstGeom prst="rect">
            <a:avLst/>
          </a:prstGeom>
        </p:spPr>
      </p:pic>
      <p:sp>
        <p:nvSpPr>
          <p:cNvPr id="7" name="Rectangle 6">
            <a:extLst>
              <a:ext uri="{FF2B5EF4-FFF2-40B4-BE49-F238E27FC236}">
                <a16:creationId xmlns:a16="http://schemas.microsoft.com/office/drawing/2014/main" id="{45D97D96-8900-4E36-8C5F-13DC410F1794}"/>
              </a:ext>
            </a:extLst>
          </p:cNvPr>
          <p:cNvSpPr/>
          <p:nvPr/>
        </p:nvSpPr>
        <p:spPr>
          <a:xfrm>
            <a:off x="6096000" y="1084316"/>
            <a:ext cx="3492500" cy="11826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73B8465-9662-46CE-BBD0-DFD74DD74B72}"/>
              </a:ext>
            </a:extLst>
          </p:cNvPr>
          <p:cNvCxnSpPr>
            <a:cxnSpLocks/>
            <a:endCxn id="7" idx="1"/>
          </p:cNvCxnSpPr>
          <p:nvPr/>
        </p:nvCxnSpPr>
        <p:spPr>
          <a:xfrm>
            <a:off x="4527550" y="1675633"/>
            <a:ext cx="15684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F7B478-82A3-4D5F-8CD8-468561FDC79A}"/>
              </a:ext>
            </a:extLst>
          </p:cNvPr>
          <p:cNvSpPr txBox="1"/>
          <p:nvPr/>
        </p:nvSpPr>
        <p:spPr>
          <a:xfrm>
            <a:off x="1891059" y="1490967"/>
            <a:ext cx="2636491" cy="369332"/>
          </a:xfrm>
          <a:prstGeom prst="rect">
            <a:avLst/>
          </a:prstGeom>
          <a:noFill/>
          <a:ln>
            <a:solidFill>
              <a:schemeClr val="tx1"/>
            </a:solidFill>
          </a:ln>
        </p:spPr>
        <p:txBody>
          <a:bodyPr wrap="none" rtlCol="0">
            <a:spAutoFit/>
          </a:bodyPr>
          <a:lstStyle/>
          <a:p>
            <a:r>
              <a:rPr lang="en-US" dirty="0"/>
              <a:t>Get input data from world</a:t>
            </a:r>
          </a:p>
        </p:txBody>
      </p:sp>
      <p:sp>
        <p:nvSpPr>
          <p:cNvPr id="8" name="Rectangle 7">
            <a:extLst>
              <a:ext uri="{FF2B5EF4-FFF2-40B4-BE49-F238E27FC236}">
                <a16:creationId xmlns:a16="http://schemas.microsoft.com/office/drawing/2014/main" id="{A3BB9992-98E6-468D-ADAA-C00FF2201CB8}"/>
              </a:ext>
            </a:extLst>
          </p:cNvPr>
          <p:cNvSpPr/>
          <p:nvPr/>
        </p:nvSpPr>
        <p:spPr>
          <a:xfrm>
            <a:off x="6051550" y="2421951"/>
            <a:ext cx="2508250" cy="90543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975EF6D-2363-42B9-8781-76E80E7B39DA}"/>
              </a:ext>
            </a:extLst>
          </p:cNvPr>
          <p:cNvCxnSpPr>
            <a:cxnSpLocks/>
            <a:endCxn id="8" idx="1"/>
          </p:cNvCxnSpPr>
          <p:nvPr/>
        </p:nvCxnSpPr>
        <p:spPr>
          <a:xfrm>
            <a:off x="4425950" y="2874669"/>
            <a:ext cx="1625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65183B-EF1E-41DA-A21E-05110A372A78}"/>
              </a:ext>
            </a:extLst>
          </p:cNvPr>
          <p:cNvSpPr txBox="1"/>
          <p:nvPr/>
        </p:nvSpPr>
        <p:spPr>
          <a:xfrm>
            <a:off x="1174750" y="2690003"/>
            <a:ext cx="3251200" cy="369332"/>
          </a:xfrm>
          <a:prstGeom prst="rect">
            <a:avLst/>
          </a:prstGeom>
          <a:noFill/>
          <a:ln>
            <a:solidFill>
              <a:schemeClr val="tx1"/>
            </a:solidFill>
          </a:ln>
        </p:spPr>
        <p:txBody>
          <a:bodyPr wrap="square" rtlCol="0">
            <a:spAutoFit/>
          </a:bodyPr>
          <a:lstStyle/>
          <a:p>
            <a:r>
              <a:rPr lang="en-US" dirty="0"/>
              <a:t>Collect samples for training  GP</a:t>
            </a:r>
          </a:p>
        </p:txBody>
      </p:sp>
      <p:sp>
        <p:nvSpPr>
          <p:cNvPr id="13" name="Rectangle 12">
            <a:extLst>
              <a:ext uri="{FF2B5EF4-FFF2-40B4-BE49-F238E27FC236}">
                <a16:creationId xmlns:a16="http://schemas.microsoft.com/office/drawing/2014/main" id="{1BC4050E-A4B3-4F9B-88C4-88CF39C232ED}"/>
              </a:ext>
            </a:extLst>
          </p:cNvPr>
          <p:cNvSpPr/>
          <p:nvPr/>
        </p:nvSpPr>
        <p:spPr>
          <a:xfrm>
            <a:off x="6953250" y="3435028"/>
            <a:ext cx="1423192" cy="45622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4F1ED27-338F-4494-828F-848D1D54B1BB}"/>
              </a:ext>
            </a:extLst>
          </p:cNvPr>
          <p:cNvCxnSpPr>
            <a:cxnSpLocks/>
            <a:endCxn id="13" idx="1"/>
          </p:cNvCxnSpPr>
          <p:nvPr/>
        </p:nvCxnSpPr>
        <p:spPr>
          <a:xfrm>
            <a:off x="4400550" y="3657600"/>
            <a:ext cx="2552700" cy="5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04F2D3-6096-4417-91B6-9D1231B50858}"/>
              </a:ext>
            </a:extLst>
          </p:cNvPr>
          <p:cNvSpPr txBox="1"/>
          <p:nvPr/>
        </p:nvSpPr>
        <p:spPr>
          <a:xfrm>
            <a:off x="1243809" y="3472934"/>
            <a:ext cx="3156741" cy="369332"/>
          </a:xfrm>
          <a:prstGeom prst="rect">
            <a:avLst/>
          </a:prstGeom>
          <a:noFill/>
          <a:ln>
            <a:solidFill>
              <a:schemeClr val="tx1"/>
            </a:solidFill>
          </a:ln>
        </p:spPr>
        <p:txBody>
          <a:bodyPr wrap="square" rtlCol="0">
            <a:spAutoFit/>
          </a:bodyPr>
          <a:lstStyle/>
          <a:p>
            <a:r>
              <a:rPr lang="en-US" dirty="0"/>
              <a:t>Store training data in KD Tree </a:t>
            </a:r>
          </a:p>
        </p:txBody>
      </p:sp>
      <p:sp>
        <p:nvSpPr>
          <p:cNvPr id="16" name="Rectangle 15">
            <a:extLst>
              <a:ext uri="{FF2B5EF4-FFF2-40B4-BE49-F238E27FC236}">
                <a16:creationId xmlns:a16="http://schemas.microsoft.com/office/drawing/2014/main" id="{F662ADBA-E506-47E3-9CE8-5425D453B652}"/>
              </a:ext>
            </a:extLst>
          </p:cNvPr>
          <p:cNvSpPr/>
          <p:nvPr/>
        </p:nvSpPr>
        <p:spPr>
          <a:xfrm>
            <a:off x="5994400" y="4000222"/>
            <a:ext cx="2616200" cy="127371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687842E-ABF4-44C0-ADAD-3024B9E10A12}"/>
              </a:ext>
            </a:extLst>
          </p:cNvPr>
          <p:cNvCxnSpPr>
            <a:cxnSpLocks/>
            <a:endCxn id="16" idx="1"/>
          </p:cNvCxnSpPr>
          <p:nvPr/>
        </p:nvCxnSpPr>
        <p:spPr>
          <a:xfrm>
            <a:off x="4413250" y="4629150"/>
            <a:ext cx="1581150" cy="79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D7DCB7-9A1B-4F8B-86FD-ED4148606207}"/>
              </a:ext>
            </a:extLst>
          </p:cNvPr>
          <p:cNvSpPr txBox="1"/>
          <p:nvPr/>
        </p:nvSpPr>
        <p:spPr>
          <a:xfrm>
            <a:off x="450850" y="4309949"/>
            <a:ext cx="3962400" cy="646331"/>
          </a:xfrm>
          <a:prstGeom prst="rect">
            <a:avLst/>
          </a:prstGeom>
          <a:noFill/>
          <a:ln>
            <a:solidFill>
              <a:schemeClr val="tx1"/>
            </a:solidFill>
          </a:ln>
        </p:spPr>
        <p:txBody>
          <a:bodyPr wrap="square" rtlCol="0">
            <a:spAutoFit/>
          </a:bodyPr>
          <a:lstStyle/>
          <a:p>
            <a:pPr algn="ctr"/>
            <a:r>
              <a:rPr lang="en-US" dirty="0"/>
              <a:t>Training the hyperparameter, maximizing the log marginal likelihood</a:t>
            </a:r>
          </a:p>
        </p:txBody>
      </p:sp>
      <p:sp>
        <p:nvSpPr>
          <p:cNvPr id="19" name="Rectangle 18">
            <a:extLst>
              <a:ext uri="{FF2B5EF4-FFF2-40B4-BE49-F238E27FC236}">
                <a16:creationId xmlns:a16="http://schemas.microsoft.com/office/drawing/2014/main" id="{902D6BED-3146-471F-9DC2-2A45A9F52F8F}"/>
              </a:ext>
            </a:extLst>
          </p:cNvPr>
          <p:cNvSpPr/>
          <p:nvPr/>
        </p:nvSpPr>
        <p:spPr>
          <a:xfrm>
            <a:off x="6007100" y="5741623"/>
            <a:ext cx="2552700" cy="58932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9572F5E-83D3-43FE-BFE3-5CC58C4FC175}"/>
              </a:ext>
            </a:extLst>
          </p:cNvPr>
          <p:cNvCxnSpPr>
            <a:cxnSpLocks/>
            <a:endCxn id="19" idx="1"/>
          </p:cNvCxnSpPr>
          <p:nvPr/>
        </p:nvCxnSpPr>
        <p:spPr>
          <a:xfrm flipV="1">
            <a:off x="4413250" y="6036287"/>
            <a:ext cx="1593850" cy="27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241477-1D88-466F-8544-D7A1AC8B6BF7}"/>
              </a:ext>
            </a:extLst>
          </p:cNvPr>
          <p:cNvSpPr txBox="1"/>
          <p:nvPr/>
        </p:nvSpPr>
        <p:spPr>
          <a:xfrm>
            <a:off x="553375" y="5879584"/>
            <a:ext cx="3866225" cy="369332"/>
          </a:xfrm>
          <a:prstGeom prst="rect">
            <a:avLst/>
          </a:prstGeom>
          <a:noFill/>
          <a:ln>
            <a:solidFill>
              <a:schemeClr val="tx1"/>
            </a:solidFill>
          </a:ln>
        </p:spPr>
        <p:txBody>
          <a:bodyPr wrap="square" rtlCol="0">
            <a:spAutoFit/>
          </a:bodyPr>
          <a:lstStyle/>
          <a:p>
            <a:pPr algn="ctr"/>
            <a:r>
              <a:rPr lang="en-US" i="1" dirty="0"/>
              <a:t>P(O|X) = N</a:t>
            </a:r>
            <a:r>
              <a:rPr lang="en-US" dirty="0"/>
              <a:t>(X, mean, variance)</a:t>
            </a:r>
          </a:p>
        </p:txBody>
      </p:sp>
    </p:spTree>
    <p:extLst>
      <p:ext uri="{BB962C8B-B14F-4D97-AF65-F5344CB8AC3E}">
        <p14:creationId xmlns:p14="http://schemas.microsoft.com/office/powerpoint/2010/main" val="678188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8064-A7E1-410F-945C-6ABD4CFC2253}"/>
              </a:ext>
            </a:extLst>
          </p:cNvPr>
          <p:cNvSpPr>
            <a:spLocks noGrp="1"/>
          </p:cNvSpPr>
          <p:nvPr>
            <p:ph type="title"/>
          </p:nvPr>
        </p:nvSpPr>
        <p:spPr>
          <a:xfrm>
            <a:off x="838200" y="365126"/>
            <a:ext cx="10515600" cy="840220"/>
          </a:xfrm>
        </p:spPr>
        <p:txBody>
          <a:bodyPr/>
          <a:lstStyle/>
          <a:p>
            <a:r>
              <a:rPr lang="en-US" dirty="0"/>
              <a:t>Results</a:t>
            </a:r>
          </a:p>
        </p:txBody>
      </p:sp>
      <p:pic>
        <p:nvPicPr>
          <p:cNvPr id="4" name="Picture 3">
            <a:extLst>
              <a:ext uri="{FF2B5EF4-FFF2-40B4-BE49-F238E27FC236}">
                <a16:creationId xmlns:a16="http://schemas.microsoft.com/office/drawing/2014/main" id="{27DE1C3A-B116-4A70-B770-8963370E836A}"/>
              </a:ext>
            </a:extLst>
          </p:cNvPr>
          <p:cNvPicPr>
            <a:picLocks noChangeAspect="1"/>
          </p:cNvPicPr>
          <p:nvPr/>
        </p:nvPicPr>
        <p:blipFill>
          <a:blip r:embed="rId3"/>
          <a:stretch>
            <a:fillRect/>
          </a:stretch>
        </p:blipFill>
        <p:spPr>
          <a:xfrm>
            <a:off x="1069757" y="1288473"/>
            <a:ext cx="10052485" cy="4281054"/>
          </a:xfrm>
          <a:prstGeom prst="rect">
            <a:avLst/>
          </a:prstGeom>
        </p:spPr>
      </p:pic>
      <p:sp>
        <p:nvSpPr>
          <p:cNvPr id="5" name="TextBox 4">
            <a:extLst>
              <a:ext uri="{FF2B5EF4-FFF2-40B4-BE49-F238E27FC236}">
                <a16:creationId xmlns:a16="http://schemas.microsoft.com/office/drawing/2014/main" id="{E0C3A715-2318-4437-8AAC-B545850FD7C3}"/>
              </a:ext>
            </a:extLst>
          </p:cNvPr>
          <p:cNvSpPr txBox="1"/>
          <p:nvPr/>
        </p:nvSpPr>
        <p:spPr>
          <a:xfrm>
            <a:off x="1409700" y="5467988"/>
            <a:ext cx="3879850" cy="369332"/>
          </a:xfrm>
          <a:prstGeom prst="rect">
            <a:avLst/>
          </a:prstGeom>
          <a:noFill/>
        </p:spPr>
        <p:txBody>
          <a:bodyPr wrap="square" rtlCol="0">
            <a:spAutoFit/>
          </a:bodyPr>
          <a:lstStyle/>
          <a:p>
            <a:pPr algn="ctr"/>
            <a:r>
              <a:rPr lang="en-US" dirty="0"/>
              <a:t>Ground Truth</a:t>
            </a:r>
          </a:p>
        </p:txBody>
      </p:sp>
      <p:sp>
        <p:nvSpPr>
          <p:cNvPr id="6" name="TextBox 5">
            <a:extLst>
              <a:ext uri="{FF2B5EF4-FFF2-40B4-BE49-F238E27FC236}">
                <a16:creationId xmlns:a16="http://schemas.microsoft.com/office/drawing/2014/main" id="{EE53414B-C64B-46D1-B3D2-1BFC00A81F25}"/>
              </a:ext>
            </a:extLst>
          </p:cNvPr>
          <p:cNvSpPr txBox="1"/>
          <p:nvPr/>
        </p:nvSpPr>
        <p:spPr>
          <a:xfrm>
            <a:off x="6718300" y="5467988"/>
            <a:ext cx="3879850" cy="369332"/>
          </a:xfrm>
          <a:prstGeom prst="rect">
            <a:avLst/>
          </a:prstGeom>
          <a:noFill/>
        </p:spPr>
        <p:txBody>
          <a:bodyPr wrap="square" rtlCol="0">
            <a:spAutoFit/>
          </a:bodyPr>
          <a:lstStyle/>
          <a:p>
            <a:pPr algn="ctr"/>
            <a:r>
              <a:rPr lang="en-US" dirty="0"/>
              <a:t>Laser Return and robot Pose </a:t>
            </a:r>
          </a:p>
        </p:txBody>
      </p:sp>
    </p:spTree>
    <p:extLst>
      <p:ext uri="{BB962C8B-B14F-4D97-AF65-F5344CB8AC3E}">
        <p14:creationId xmlns:p14="http://schemas.microsoft.com/office/powerpoint/2010/main" val="1820526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D3DC-7962-4DDB-8061-C19C93958A79}"/>
              </a:ext>
            </a:extLst>
          </p:cNvPr>
          <p:cNvSpPr>
            <a:spLocks noGrp="1"/>
          </p:cNvSpPr>
          <p:nvPr>
            <p:ph type="title"/>
          </p:nvPr>
        </p:nvSpPr>
        <p:spPr>
          <a:xfrm>
            <a:off x="838200" y="365126"/>
            <a:ext cx="10515600" cy="840220"/>
          </a:xfrm>
        </p:spPr>
        <p:txBody>
          <a:bodyPr/>
          <a:lstStyle/>
          <a:p>
            <a:r>
              <a:rPr lang="en-US" dirty="0"/>
              <a:t>Results</a:t>
            </a:r>
          </a:p>
        </p:txBody>
      </p:sp>
      <p:pic>
        <p:nvPicPr>
          <p:cNvPr id="4" name="Picture 3">
            <a:extLst>
              <a:ext uri="{FF2B5EF4-FFF2-40B4-BE49-F238E27FC236}">
                <a16:creationId xmlns:a16="http://schemas.microsoft.com/office/drawing/2014/main" id="{6797A905-5647-474B-910F-DFFFAD0E7DBE}"/>
              </a:ext>
            </a:extLst>
          </p:cNvPr>
          <p:cNvPicPr>
            <a:picLocks noChangeAspect="1"/>
          </p:cNvPicPr>
          <p:nvPr/>
        </p:nvPicPr>
        <p:blipFill>
          <a:blip r:embed="rId3"/>
          <a:stretch>
            <a:fillRect/>
          </a:stretch>
        </p:blipFill>
        <p:spPr>
          <a:xfrm>
            <a:off x="782782" y="1300882"/>
            <a:ext cx="10395064" cy="5034634"/>
          </a:xfrm>
          <a:prstGeom prst="rect">
            <a:avLst/>
          </a:prstGeom>
        </p:spPr>
      </p:pic>
      <p:sp>
        <p:nvSpPr>
          <p:cNvPr id="5" name="TextBox 4">
            <a:extLst>
              <a:ext uri="{FF2B5EF4-FFF2-40B4-BE49-F238E27FC236}">
                <a16:creationId xmlns:a16="http://schemas.microsoft.com/office/drawing/2014/main" id="{902DB440-247E-4263-9227-7DF9ED2D7D9D}"/>
              </a:ext>
            </a:extLst>
          </p:cNvPr>
          <p:cNvSpPr txBox="1"/>
          <p:nvPr/>
        </p:nvSpPr>
        <p:spPr>
          <a:xfrm>
            <a:off x="6527800" y="6156310"/>
            <a:ext cx="3879850" cy="369332"/>
          </a:xfrm>
          <a:prstGeom prst="rect">
            <a:avLst/>
          </a:prstGeom>
          <a:noFill/>
        </p:spPr>
        <p:txBody>
          <a:bodyPr wrap="square" rtlCol="0">
            <a:spAutoFit/>
          </a:bodyPr>
          <a:lstStyle/>
          <a:p>
            <a:pPr algn="ctr"/>
            <a:r>
              <a:rPr lang="en-US" dirty="0"/>
              <a:t>Predicted variance of GP</a:t>
            </a:r>
          </a:p>
        </p:txBody>
      </p:sp>
      <p:sp>
        <p:nvSpPr>
          <p:cNvPr id="6" name="TextBox 5">
            <a:extLst>
              <a:ext uri="{FF2B5EF4-FFF2-40B4-BE49-F238E27FC236}">
                <a16:creationId xmlns:a16="http://schemas.microsoft.com/office/drawing/2014/main" id="{04FDFB5D-D6F2-4E1C-935D-44983A86AC65}"/>
              </a:ext>
            </a:extLst>
          </p:cNvPr>
          <p:cNvSpPr txBox="1"/>
          <p:nvPr/>
        </p:nvSpPr>
        <p:spPr>
          <a:xfrm>
            <a:off x="1244600" y="6214120"/>
            <a:ext cx="3879850" cy="369332"/>
          </a:xfrm>
          <a:prstGeom prst="rect">
            <a:avLst/>
          </a:prstGeom>
          <a:noFill/>
        </p:spPr>
        <p:txBody>
          <a:bodyPr wrap="square" rtlCol="0">
            <a:spAutoFit/>
          </a:bodyPr>
          <a:lstStyle/>
          <a:p>
            <a:pPr algn="ctr"/>
            <a:r>
              <a:rPr lang="en-US" dirty="0"/>
              <a:t>Occupancy Grip</a:t>
            </a:r>
          </a:p>
        </p:txBody>
      </p:sp>
    </p:spTree>
    <p:extLst>
      <p:ext uri="{BB962C8B-B14F-4D97-AF65-F5344CB8AC3E}">
        <p14:creationId xmlns:p14="http://schemas.microsoft.com/office/powerpoint/2010/main" val="1189916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B4BC-904A-4978-864A-5CD1586D1CB1}"/>
              </a:ext>
            </a:extLst>
          </p:cNvPr>
          <p:cNvSpPr>
            <a:spLocks noGrp="1"/>
          </p:cNvSpPr>
          <p:nvPr>
            <p:ph type="title"/>
          </p:nvPr>
        </p:nvSpPr>
        <p:spPr>
          <a:xfrm>
            <a:off x="838200" y="365126"/>
            <a:ext cx="10515600" cy="923348"/>
          </a:xfrm>
        </p:spPr>
        <p:txBody>
          <a:bodyPr/>
          <a:lstStyle/>
          <a:p>
            <a:r>
              <a:rPr lang="en-US" dirty="0"/>
              <a:t>Problem with Occupancy grid?</a:t>
            </a:r>
          </a:p>
        </p:txBody>
      </p:sp>
    </p:spTree>
    <p:extLst>
      <p:ext uri="{BB962C8B-B14F-4D97-AF65-F5344CB8AC3E}">
        <p14:creationId xmlns:p14="http://schemas.microsoft.com/office/powerpoint/2010/main" val="2222605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A692-25AC-4530-A691-ECA133DF2122}"/>
              </a:ext>
            </a:extLst>
          </p:cNvPr>
          <p:cNvSpPr>
            <a:spLocks noGrp="1"/>
          </p:cNvSpPr>
          <p:nvPr>
            <p:ph type="title"/>
          </p:nvPr>
        </p:nvSpPr>
        <p:spPr>
          <a:xfrm>
            <a:off x="838200" y="365125"/>
            <a:ext cx="10515600" cy="777875"/>
          </a:xfrm>
        </p:spPr>
        <p:txBody>
          <a:bodyPr/>
          <a:lstStyle/>
          <a:p>
            <a:r>
              <a:rPr lang="en-US" dirty="0"/>
              <a:t>Results</a:t>
            </a:r>
          </a:p>
        </p:txBody>
      </p:sp>
      <p:grpSp>
        <p:nvGrpSpPr>
          <p:cNvPr id="8" name="Group 7">
            <a:extLst>
              <a:ext uri="{FF2B5EF4-FFF2-40B4-BE49-F238E27FC236}">
                <a16:creationId xmlns:a16="http://schemas.microsoft.com/office/drawing/2014/main" id="{E98E88F1-8077-4935-983C-334C6CDAFB63}"/>
              </a:ext>
            </a:extLst>
          </p:cNvPr>
          <p:cNvGrpSpPr/>
          <p:nvPr/>
        </p:nvGrpSpPr>
        <p:grpSpPr>
          <a:xfrm>
            <a:off x="698499" y="1143000"/>
            <a:ext cx="10515601" cy="5286729"/>
            <a:chOff x="838199" y="1550788"/>
            <a:chExt cx="10515601" cy="5286729"/>
          </a:xfrm>
        </p:grpSpPr>
        <p:pic>
          <p:nvPicPr>
            <p:cNvPr id="5" name="Picture 4">
              <a:extLst>
                <a:ext uri="{FF2B5EF4-FFF2-40B4-BE49-F238E27FC236}">
                  <a16:creationId xmlns:a16="http://schemas.microsoft.com/office/drawing/2014/main" id="{87FFF9C0-B420-438B-8293-557DD0460B13}"/>
                </a:ext>
              </a:extLst>
            </p:cNvPr>
            <p:cNvPicPr>
              <a:picLocks noChangeAspect="1"/>
            </p:cNvPicPr>
            <p:nvPr/>
          </p:nvPicPr>
          <p:blipFill>
            <a:blip r:embed="rId3"/>
            <a:stretch>
              <a:fillRect/>
            </a:stretch>
          </p:blipFill>
          <p:spPr>
            <a:xfrm>
              <a:off x="838199" y="1550788"/>
              <a:ext cx="10515601" cy="4271066"/>
            </a:xfrm>
            <a:prstGeom prst="rect">
              <a:avLst/>
            </a:prstGeom>
          </p:spPr>
        </p:pic>
        <p:sp>
          <p:nvSpPr>
            <p:cNvPr id="6" name="TextBox 5">
              <a:extLst>
                <a:ext uri="{FF2B5EF4-FFF2-40B4-BE49-F238E27FC236}">
                  <a16:creationId xmlns:a16="http://schemas.microsoft.com/office/drawing/2014/main" id="{B20AC6B5-7F1C-4CD5-89B3-3719C7EF8202}"/>
                </a:ext>
              </a:extLst>
            </p:cNvPr>
            <p:cNvSpPr txBox="1"/>
            <p:nvPr/>
          </p:nvSpPr>
          <p:spPr>
            <a:xfrm>
              <a:off x="1206500" y="5699770"/>
              <a:ext cx="3879850" cy="646331"/>
            </a:xfrm>
            <a:prstGeom prst="rect">
              <a:avLst/>
            </a:prstGeom>
            <a:noFill/>
          </p:spPr>
          <p:txBody>
            <a:bodyPr wrap="square" rtlCol="0">
              <a:spAutoFit/>
            </a:bodyPr>
            <a:lstStyle/>
            <a:p>
              <a:pPr algn="ctr"/>
              <a:r>
                <a:rPr lang="en-US" dirty="0"/>
                <a:t>probability of occupancy versus location using the GP approach</a:t>
              </a:r>
            </a:p>
          </p:txBody>
        </p:sp>
        <p:sp>
          <p:nvSpPr>
            <p:cNvPr id="7" name="TextBox 6">
              <a:extLst>
                <a:ext uri="{FF2B5EF4-FFF2-40B4-BE49-F238E27FC236}">
                  <a16:creationId xmlns:a16="http://schemas.microsoft.com/office/drawing/2014/main" id="{56410B0A-EDEC-4829-97FA-0E026E37ACD7}"/>
                </a:ext>
              </a:extLst>
            </p:cNvPr>
            <p:cNvSpPr txBox="1"/>
            <p:nvPr/>
          </p:nvSpPr>
          <p:spPr>
            <a:xfrm>
              <a:off x="6851650" y="5637188"/>
              <a:ext cx="3879850" cy="1200329"/>
            </a:xfrm>
            <a:prstGeom prst="rect">
              <a:avLst/>
            </a:prstGeom>
            <a:noFill/>
          </p:spPr>
          <p:txBody>
            <a:bodyPr wrap="square" rtlCol="0">
              <a:spAutoFit/>
            </a:bodyPr>
            <a:lstStyle/>
            <a:p>
              <a:pPr algn="ctr"/>
              <a:r>
                <a:rPr lang="en-US" dirty="0"/>
                <a:t>classified GPOM</a:t>
              </a:r>
            </a:p>
            <a:p>
              <a:pPr algn="ctr"/>
              <a:r>
                <a:rPr lang="en-US" dirty="0"/>
                <a:t>Black = Occupied (p( O | x) ≥ 0.65)</a:t>
              </a:r>
            </a:p>
            <a:p>
              <a:pPr algn="ctr"/>
              <a:r>
                <a:rPr lang="en-US" dirty="0"/>
                <a:t>Grey = Unsure ( 0.3 &lt; p( O | x) &lt; 0.7)</a:t>
              </a:r>
            </a:p>
            <a:p>
              <a:pPr algn="ctr"/>
              <a:r>
                <a:rPr lang="en-US" dirty="0"/>
                <a:t>White = Free space (p( O | x) ≤ 0.35)</a:t>
              </a:r>
            </a:p>
          </p:txBody>
        </p:sp>
      </p:grpSp>
    </p:spTree>
    <p:extLst>
      <p:ext uri="{BB962C8B-B14F-4D97-AF65-F5344CB8AC3E}">
        <p14:creationId xmlns:p14="http://schemas.microsoft.com/office/powerpoint/2010/main" val="1665070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A692-25AC-4530-A691-ECA133DF2122}"/>
              </a:ext>
            </a:extLst>
          </p:cNvPr>
          <p:cNvSpPr>
            <a:spLocks noGrp="1"/>
          </p:cNvSpPr>
          <p:nvPr>
            <p:ph type="title"/>
          </p:nvPr>
        </p:nvSpPr>
        <p:spPr>
          <a:xfrm>
            <a:off x="838200" y="365125"/>
            <a:ext cx="10515600" cy="777875"/>
          </a:xfrm>
        </p:spPr>
        <p:txBody>
          <a:bodyPr/>
          <a:lstStyle/>
          <a:p>
            <a:r>
              <a:rPr lang="en-US" dirty="0"/>
              <a:t>Results</a:t>
            </a:r>
          </a:p>
        </p:txBody>
      </p:sp>
      <p:grpSp>
        <p:nvGrpSpPr>
          <p:cNvPr id="14" name="Group 13">
            <a:extLst>
              <a:ext uri="{FF2B5EF4-FFF2-40B4-BE49-F238E27FC236}">
                <a16:creationId xmlns:a16="http://schemas.microsoft.com/office/drawing/2014/main" id="{2A187910-2874-4545-8021-9F9D06F8C03A}"/>
              </a:ext>
            </a:extLst>
          </p:cNvPr>
          <p:cNvGrpSpPr/>
          <p:nvPr/>
        </p:nvGrpSpPr>
        <p:grpSpPr>
          <a:xfrm>
            <a:off x="736600" y="590550"/>
            <a:ext cx="10515602" cy="5347763"/>
            <a:chOff x="736600" y="590550"/>
            <a:chExt cx="10515602" cy="5347763"/>
          </a:xfrm>
        </p:grpSpPr>
        <p:grpSp>
          <p:nvGrpSpPr>
            <p:cNvPr id="12" name="Group 11">
              <a:extLst>
                <a:ext uri="{FF2B5EF4-FFF2-40B4-BE49-F238E27FC236}">
                  <a16:creationId xmlns:a16="http://schemas.microsoft.com/office/drawing/2014/main" id="{A2050E75-D03A-443B-8125-D23BE76414F2}"/>
                </a:ext>
              </a:extLst>
            </p:cNvPr>
            <p:cNvGrpSpPr/>
            <p:nvPr/>
          </p:nvGrpSpPr>
          <p:grpSpPr>
            <a:xfrm>
              <a:off x="736600" y="590550"/>
              <a:ext cx="10515602" cy="5105637"/>
              <a:chOff x="838200" y="1028700"/>
              <a:chExt cx="10515602" cy="5105637"/>
            </a:xfrm>
          </p:grpSpPr>
          <p:grpSp>
            <p:nvGrpSpPr>
              <p:cNvPr id="9" name="Group 8">
                <a:extLst>
                  <a:ext uri="{FF2B5EF4-FFF2-40B4-BE49-F238E27FC236}">
                    <a16:creationId xmlns:a16="http://schemas.microsoft.com/office/drawing/2014/main" id="{AE02D12B-24F2-4052-B963-A603C21F5562}"/>
                  </a:ext>
                </a:extLst>
              </p:cNvPr>
              <p:cNvGrpSpPr/>
              <p:nvPr/>
            </p:nvGrpSpPr>
            <p:grpSpPr>
              <a:xfrm>
                <a:off x="838200" y="1028700"/>
                <a:ext cx="10515602" cy="5034634"/>
                <a:chOff x="838199" y="1036146"/>
                <a:chExt cx="10515602" cy="5034634"/>
              </a:xfrm>
            </p:grpSpPr>
            <p:grpSp>
              <p:nvGrpSpPr>
                <p:cNvPr id="8" name="Group 7">
                  <a:extLst>
                    <a:ext uri="{FF2B5EF4-FFF2-40B4-BE49-F238E27FC236}">
                      <a16:creationId xmlns:a16="http://schemas.microsoft.com/office/drawing/2014/main" id="{44ABD901-16D7-421A-9D55-F6E5E221DC64}"/>
                    </a:ext>
                  </a:extLst>
                </p:cNvPr>
                <p:cNvGrpSpPr/>
                <p:nvPr/>
              </p:nvGrpSpPr>
              <p:grpSpPr>
                <a:xfrm>
                  <a:off x="838199" y="1036146"/>
                  <a:ext cx="10515602" cy="5034634"/>
                  <a:chOff x="838199" y="1036146"/>
                  <a:chExt cx="10515602" cy="5034634"/>
                </a:xfrm>
              </p:grpSpPr>
              <p:pic>
                <p:nvPicPr>
                  <p:cNvPr id="3" name="Picture 2">
                    <a:extLst>
                      <a:ext uri="{FF2B5EF4-FFF2-40B4-BE49-F238E27FC236}">
                        <a16:creationId xmlns:a16="http://schemas.microsoft.com/office/drawing/2014/main" id="{575B7EF3-CB1B-44DB-BC05-3D83FE2D7A2B}"/>
                      </a:ext>
                    </a:extLst>
                  </p:cNvPr>
                  <p:cNvPicPr>
                    <a:picLocks noChangeAspect="1"/>
                  </p:cNvPicPr>
                  <p:nvPr/>
                </p:nvPicPr>
                <p:blipFill>
                  <a:blip r:embed="rId3"/>
                  <a:stretch>
                    <a:fillRect/>
                  </a:stretch>
                </p:blipFill>
                <p:spPr>
                  <a:xfrm>
                    <a:off x="838199" y="1550788"/>
                    <a:ext cx="10515602" cy="4271066"/>
                  </a:xfrm>
                  <a:prstGeom prst="rect">
                    <a:avLst/>
                  </a:prstGeom>
                </p:spPr>
              </p:pic>
              <p:pic>
                <p:nvPicPr>
                  <p:cNvPr id="6" name="Picture 5">
                    <a:extLst>
                      <a:ext uri="{FF2B5EF4-FFF2-40B4-BE49-F238E27FC236}">
                        <a16:creationId xmlns:a16="http://schemas.microsoft.com/office/drawing/2014/main" id="{5D27D55C-779E-4358-98F4-6BB0F2405E0B}"/>
                      </a:ext>
                    </a:extLst>
                  </p:cNvPr>
                  <p:cNvPicPr>
                    <a:picLocks noChangeAspect="1"/>
                  </p:cNvPicPr>
                  <p:nvPr/>
                </p:nvPicPr>
                <p:blipFill rotWithShape="1">
                  <a:blip r:embed="rId4"/>
                  <a:srcRect r="52419"/>
                  <a:stretch/>
                </p:blipFill>
                <p:spPr>
                  <a:xfrm>
                    <a:off x="6283036" y="1036146"/>
                    <a:ext cx="4946073" cy="5034634"/>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4CB2D1E-14B6-4572-9E21-F29D5B4728C0}"/>
                        </a:ext>
                      </a:extLst>
                    </p14:cNvPr>
                    <p14:cNvContentPartPr/>
                    <p14:nvPr/>
                  </p14:nvContentPartPr>
                  <p14:xfrm>
                    <a:off x="8365357" y="2111626"/>
                    <a:ext cx="1070640" cy="650880"/>
                  </p14:xfrm>
                </p:contentPart>
              </mc:Choice>
              <mc:Fallback xmlns="">
                <p:pic>
                  <p:nvPicPr>
                    <p:cNvPr id="7" name="Ink 6">
                      <a:extLst>
                        <a:ext uri="{FF2B5EF4-FFF2-40B4-BE49-F238E27FC236}">
                          <a16:creationId xmlns:a16="http://schemas.microsoft.com/office/drawing/2014/main" id="{04CB2D1E-14B6-4572-9E21-F29D5B4728C0}"/>
                        </a:ext>
                      </a:extLst>
                    </p:cNvPr>
                    <p:cNvPicPr/>
                    <p:nvPr/>
                  </p:nvPicPr>
                  <p:blipFill>
                    <a:blip r:embed="rId6"/>
                    <a:stretch>
                      <a:fillRect/>
                    </a:stretch>
                  </p:blipFill>
                  <p:spPr>
                    <a:xfrm>
                      <a:off x="8356357" y="2102626"/>
                      <a:ext cx="1088280" cy="668520"/>
                    </a:xfrm>
                    <a:prstGeom prst="rect">
                      <a:avLst/>
                    </a:prstGeom>
                  </p:spPr>
                </p:pic>
              </mc:Fallback>
            </mc:AlternateContent>
          </p:grpSp>
          <p:sp>
            <p:nvSpPr>
              <p:cNvPr id="11" name="TextBox 10">
                <a:extLst>
                  <a:ext uri="{FF2B5EF4-FFF2-40B4-BE49-F238E27FC236}">
                    <a16:creationId xmlns:a16="http://schemas.microsoft.com/office/drawing/2014/main" id="{B6C2E3D1-DC89-4A2A-9A34-7609F75907BC}"/>
                  </a:ext>
                </a:extLst>
              </p:cNvPr>
              <p:cNvSpPr txBox="1"/>
              <p:nvPr/>
            </p:nvSpPr>
            <p:spPr>
              <a:xfrm>
                <a:off x="6651337" y="5765005"/>
                <a:ext cx="3879850" cy="369332"/>
              </a:xfrm>
              <a:prstGeom prst="rect">
                <a:avLst/>
              </a:prstGeom>
              <a:noFill/>
            </p:spPr>
            <p:txBody>
              <a:bodyPr wrap="square" rtlCol="0">
                <a:spAutoFit/>
              </a:bodyPr>
              <a:lstStyle/>
              <a:p>
                <a:pPr algn="ctr"/>
                <a:r>
                  <a:rPr lang="en-US" dirty="0"/>
                  <a:t>Occupancy Grip</a:t>
                </a:r>
              </a:p>
            </p:txBody>
          </p:sp>
        </p:grpSp>
        <p:sp>
          <p:nvSpPr>
            <p:cNvPr id="13" name="TextBox 12">
              <a:extLst>
                <a:ext uri="{FF2B5EF4-FFF2-40B4-BE49-F238E27FC236}">
                  <a16:creationId xmlns:a16="http://schemas.microsoft.com/office/drawing/2014/main" id="{999A1319-4D8D-49BD-A61D-EDA75F14D618}"/>
                </a:ext>
              </a:extLst>
            </p:cNvPr>
            <p:cNvSpPr txBox="1"/>
            <p:nvPr/>
          </p:nvSpPr>
          <p:spPr>
            <a:xfrm>
              <a:off x="1066800" y="5291982"/>
              <a:ext cx="3879850" cy="646331"/>
            </a:xfrm>
            <a:prstGeom prst="rect">
              <a:avLst/>
            </a:prstGeom>
            <a:noFill/>
          </p:spPr>
          <p:txBody>
            <a:bodyPr wrap="square" rtlCol="0">
              <a:spAutoFit/>
            </a:bodyPr>
            <a:lstStyle/>
            <a:p>
              <a:pPr algn="ctr"/>
              <a:r>
                <a:rPr lang="en-US" dirty="0"/>
                <a:t>probability of occupancy versus location using the GP approach</a:t>
              </a:r>
            </a:p>
          </p:txBody>
        </p:sp>
      </p:gr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75125E3D-BD23-4AF5-952B-5B2C74BBA816}"/>
                  </a:ext>
                </a:extLst>
              </p14:cNvPr>
              <p14:cNvContentPartPr/>
              <p14:nvPr/>
            </p14:nvContentPartPr>
            <p14:xfrm>
              <a:off x="3662710" y="1416620"/>
              <a:ext cx="12960" cy="166680"/>
            </p14:xfrm>
          </p:contentPart>
        </mc:Choice>
        <mc:Fallback xmlns="">
          <p:pic>
            <p:nvPicPr>
              <p:cNvPr id="5" name="Ink 4">
                <a:extLst>
                  <a:ext uri="{FF2B5EF4-FFF2-40B4-BE49-F238E27FC236}">
                    <a16:creationId xmlns:a16="http://schemas.microsoft.com/office/drawing/2014/main" id="{75125E3D-BD23-4AF5-952B-5B2C74BBA816}"/>
                  </a:ext>
                </a:extLst>
              </p:cNvPr>
              <p:cNvPicPr/>
              <p:nvPr/>
            </p:nvPicPr>
            <p:blipFill>
              <a:blip r:embed="rId8"/>
              <a:stretch>
                <a:fillRect/>
              </a:stretch>
            </p:blipFill>
            <p:spPr>
              <a:xfrm>
                <a:off x="3644710" y="1398980"/>
                <a:ext cx="486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AB453630-FE68-4AB1-9732-5315B73BC80A}"/>
                  </a:ext>
                </a:extLst>
              </p14:cNvPr>
              <p14:cNvContentPartPr/>
              <p14:nvPr/>
            </p14:nvContentPartPr>
            <p14:xfrm>
              <a:off x="9238390" y="1466660"/>
              <a:ext cx="44640" cy="156240"/>
            </p14:xfrm>
          </p:contentPart>
        </mc:Choice>
        <mc:Fallback xmlns="">
          <p:pic>
            <p:nvPicPr>
              <p:cNvPr id="18" name="Ink 17">
                <a:extLst>
                  <a:ext uri="{FF2B5EF4-FFF2-40B4-BE49-F238E27FC236}">
                    <a16:creationId xmlns:a16="http://schemas.microsoft.com/office/drawing/2014/main" id="{AB453630-FE68-4AB1-9732-5315B73BC80A}"/>
                  </a:ext>
                </a:extLst>
              </p:cNvPr>
              <p:cNvPicPr/>
              <p:nvPr/>
            </p:nvPicPr>
            <p:blipFill>
              <a:blip r:embed="rId14"/>
              <a:stretch>
                <a:fillRect/>
              </a:stretch>
            </p:blipFill>
            <p:spPr>
              <a:xfrm>
                <a:off x="9229750" y="1457660"/>
                <a:ext cx="62280" cy="173880"/>
              </a:xfrm>
              <a:prstGeom prst="rect">
                <a:avLst/>
              </a:prstGeom>
            </p:spPr>
          </p:pic>
        </mc:Fallback>
      </mc:AlternateContent>
    </p:spTree>
    <p:extLst>
      <p:ext uri="{BB962C8B-B14F-4D97-AF65-F5344CB8AC3E}">
        <p14:creationId xmlns:p14="http://schemas.microsoft.com/office/powerpoint/2010/main" val="3529668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A692-25AC-4530-A691-ECA133DF2122}"/>
              </a:ext>
            </a:extLst>
          </p:cNvPr>
          <p:cNvSpPr>
            <a:spLocks noGrp="1"/>
          </p:cNvSpPr>
          <p:nvPr>
            <p:ph type="title"/>
          </p:nvPr>
        </p:nvSpPr>
        <p:spPr>
          <a:xfrm>
            <a:off x="838200" y="365125"/>
            <a:ext cx="10515600" cy="777875"/>
          </a:xfrm>
        </p:spPr>
        <p:txBody>
          <a:bodyPr/>
          <a:lstStyle/>
          <a:p>
            <a:r>
              <a:rPr lang="en-US" dirty="0"/>
              <a:t>Results</a:t>
            </a:r>
          </a:p>
        </p:txBody>
      </p:sp>
      <p:grpSp>
        <p:nvGrpSpPr>
          <p:cNvPr id="14" name="Group 13">
            <a:extLst>
              <a:ext uri="{FF2B5EF4-FFF2-40B4-BE49-F238E27FC236}">
                <a16:creationId xmlns:a16="http://schemas.microsoft.com/office/drawing/2014/main" id="{2A187910-2874-4545-8021-9F9D06F8C03A}"/>
              </a:ext>
            </a:extLst>
          </p:cNvPr>
          <p:cNvGrpSpPr/>
          <p:nvPr/>
        </p:nvGrpSpPr>
        <p:grpSpPr>
          <a:xfrm>
            <a:off x="736600" y="590550"/>
            <a:ext cx="10515602" cy="5347763"/>
            <a:chOff x="736600" y="590550"/>
            <a:chExt cx="10515602" cy="5347763"/>
          </a:xfrm>
        </p:grpSpPr>
        <p:grpSp>
          <p:nvGrpSpPr>
            <p:cNvPr id="12" name="Group 11">
              <a:extLst>
                <a:ext uri="{FF2B5EF4-FFF2-40B4-BE49-F238E27FC236}">
                  <a16:creationId xmlns:a16="http://schemas.microsoft.com/office/drawing/2014/main" id="{A2050E75-D03A-443B-8125-D23BE76414F2}"/>
                </a:ext>
              </a:extLst>
            </p:cNvPr>
            <p:cNvGrpSpPr/>
            <p:nvPr/>
          </p:nvGrpSpPr>
          <p:grpSpPr>
            <a:xfrm>
              <a:off x="736600" y="590550"/>
              <a:ext cx="10515602" cy="5105637"/>
              <a:chOff x="838200" y="1028700"/>
              <a:chExt cx="10515602" cy="5105637"/>
            </a:xfrm>
          </p:grpSpPr>
          <p:grpSp>
            <p:nvGrpSpPr>
              <p:cNvPr id="9" name="Group 8">
                <a:extLst>
                  <a:ext uri="{FF2B5EF4-FFF2-40B4-BE49-F238E27FC236}">
                    <a16:creationId xmlns:a16="http://schemas.microsoft.com/office/drawing/2014/main" id="{AE02D12B-24F2-4052-B963-A603C21F5562}"/>
                  </a:ext>
                </a:extLst>
              </p:cNvPr>
              <p:cNvGrpSpPr/>
              <p:nvPr/>
            </p:nvGrpSpPr>
            <p:grpSpPr>
              <a:xfrm>
                <a:off x="838200" y="1028700"/>
                <a:ext cx="10515602" cy="5034634"/>
                <a:chOff x="838199" y="1036146"/>
                <a:chExt cx="10515602" cy="5034634"/>
              </a:xfrm>
            </p:grpSpPr>
            <p:grpSp>
              <p:nvGrpSpPr>
                <p:cNvPr id="8" name="Group 7">
                  <a:extLst>
                    <a:ext uri="{FF2B5EF4-FFF2-40B4-BE49-F238E27FC236}">
                      <a16:creationId xmlns:a16="http://schemas.microsoft.com/office/drawing/2014/main" id="{44ABD901-16D7-421A-9D55-F6E5E221DC64}"/>
                    </a:ext>
                  </a:extLst>
                </p:cNvPr>
                <p:cNvGrpSpPr/>
                <p:nvPr/>
              </p:nvGrpSpPr>
              <p:grpSpPr>
                <a:xfrm>
                  <a:off x="838199" y="1036146"/>
                  <a:ext cx="10515602" cy="5034634"/>
                  <a:chOff x="838199" y="1036146"/>
                  <a:chExt cx="10515602" cy="5034634"/>
                </a:xfrm>
              </p:grpSpPr>
              <p:pic>
                <p:nvPicPr>
                  <p:cNvPr id="3" name="Picture 2">
                    <a:extLst>
                      <a:ext uri="{FF2B5EF4-FFF2-40B4-BE49-F238E27FC236}">
                        <a16:creationId xmlns:a16="http://schemas.microsoft.com/office/drawing/2014/main" id="{575B7EF3-CB1B-44DB-BC05-3D83FE2D7A2B}"/>
                      </a:ext>
                    </a:extLst>
                  </p:cNvPr>
                  <p:cNvPicPr>
                    <a:picLocks noChangeAspect="1"/>
                  </p:cNvPicPr>
                  <p:nvPr/>
                </p:nvPicPr>
                <p:blipFill>
                  <a:blip r:embed="rId3"/>
                  <a:stretch>
                    <a:fillRect/>
                  </a:stretch>
                </p:blipFill>
                <p:spPr>
                  <a:xfrm>
                    <a:off x="838199" y="1550788"/>
                    <a:ext cx="10515602" cy="4271066"/>
                  </a:xfrm>
                  <a:prstGeom prst="rect">
                    <a:avLst/>
                  </a:prstGeom>
                </p:spPr>
              </p:pic>
              <p:pic>
                <p:nvPicPr>
                  <p:cNvPr id="6" name="Picture 5">
                    <a:extLst>
                      <a:ext uri="{FF2B5EF4-FFF2-40B4-BE49-F238E27FC236}">
                        <a16:creationId xmlns:a16="http://schemas.microsoft.com/office/drawing/2014/main" id="{5D27D55C-779E-4358-98F4-6BB0F2405E0B}"/>
                      </a:ext>
                    </a:extLst>
                  </p:cNvPr>
                  <p:cNvPicPr>
                    <a:picLocks noChangeAspect="1"/>
                  </p:cNvPicPr>
                  <p:nvPr/>
                </p:nvPicPr>
                <p:blipFill rotWithShape="1">
                  <a:blip r:embed="rId4"/>
                  <a:srcRect r="52419"/>
                  <a:stretch/>
                </p:blipFill>
                <p:spPr>
                  <a:xfrm>
                    <a:off x="6283036" y="1036146"/>
                    <a:ext cx="4946073" cy="5034634"/>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4CB2D1E-14B6-4572-9E21-F29D5B4728C0}"/>
                        </a:ext>
                      </a:extLst>
                    </p14:cNvPr>
                    <p14:cNvContentPartPr/>
                    <p14:nvPr/>
                  </p14:nvContentPartPr>
                  <p14:xfrm>
                    <a:off x="8365357" y="2111626"/>
                    <a:ext cx="1070640" cy="650880"/>
                  </p14:xfrm>
                </p:contentPart>
              </mc:Choice>
              <mc:Fallback xmlns="">
                <p:pic>
                  <p:nvPicPr>
                    <p:cNvPr id="7" name="Ink 6">
                      <a:extLst>
                        <a:ext uri="{FF2B5EF4-FFF2-40B4-BE49-F238E27FC236}">
                          <a16:creationId xmlns:a16="http://schemas.microsoft.com/office/drawing/2014/main" id="{04CB2D1E-14B6-4572-9E21-F29D5B4728C0}"/>
                        </a:ext>
                      </a:extLst>
                    </p:cNvPr>
                    <p:cNvPicPr/>
                    <p:nvPr/>
                  </p:nvPicPr>
                  <p:blipFill>
                    <a:blip r:embed="rId6"/>
                    <a:stretch>
                      <a:fillRect/>
                    </a:stretch>
                  </p:blipFill>
                  <p:spPr>
                    <a:xfrm>
                      <a:off x="8356357" y="2102626"/>
                      <a:ext cx="1088280" cy="668520"/>
                    </a:xfrm>
                    <a:prstGeom prst="rect">
                      <a:avLst/>
                    </a:prstGeom>
                  </p:spPr>
                </p:pic>
              </mc:Fallback>
            </mc:AlternateContent>
          </p:grpSp>
          <p:sp>
            <p:nvSpPr>
              <p:cNvPr id="11" name="TextBox 10">
                <a:extLst>
                  <a:ext uri="{FF2B5EF4-FFF2-40B4-BE49-F238E27FC236}">
                    <a16:creationId xmlns:a16="http://schemas.microsoft.com/office/drawing/2014/main" id="{B6C2E3D1-DC89-4A2A-9A34-7609F75907BC}"/>
                  </a:ext>
                </a:extLst>
              </p:cNvPr>
              <p:cNvSpPr txBox="1"/>
              <p:nvPr/>
            </p:nvSpPr>
            <p:spPr>
              <a:xfrm>
                <a:off x="6651337" y="5765005"/>
                <a:ext cx="3879850" cy="369332"/>
              </a:xfrm>
              <a:prstGeom prst="rect">
                <a:avLst/>
              </a:prstGeom>
              <a:noFill/>
            </p:spPr>
            <p:txBody>
              <a:bodyPr wrap="square" rtlCol="0">
                <a:spAutoFit/>
              </a:bodyPr>
              <a:lstStyle/>
              <a:p>
                <a:pPr algn="ctr"/>
                <a:r>
                  <a:rPr lang="en-US" dirty="0"/>
                  <a:t>Occupancy Grip</a:t>
                </a:r>
              </a:p>
            </p:txBody>
          </p:sp>
        </p:grpSp>
        <p:sp>
          <p:nvSpPr>
            <p:cNvPr id="13" name="TextBox 12">
              <a:extLst>
                <a:ext uri="{FF2B5EF4-FFF2-40B4-BE49-F238E27FC236}">
                  <a16:creationId xmlns:a16="http://schemas.microsoft.com/office/drawing/2014/main" id="{999A1319-4D8D-49BD-A61D-EDA75F14D618}"/>
                </a:ext>
              </a:extLst>
            </p:cNvPr>
            <p:cNvSpPr txBox="1"/>
            <p:nvPr/>
          </p:nvSpPr>
          <p:spPr>
            <a:xfrm>
              <a:off x="1066800" y="5291982"/>
              <a:ext cx="3879850" cy="646331"/>
            </a:xfrm>
            <a:prstGeom prst="rect">
              <a:avLst/>
            </a:prstGeom>
            <a:noFill/>
          </p:spPr>
          <p:txBody>
            <a:bodyPr wrap="square" rtlCol="0">
              <a:spAutoFit/>
            </a:bodyPr>
            <a:lstStyle/>
            <a:p>
              <a:pPr algn="ctr"/>
              <a:r>
                <a:rPr lang="en-US" dirty="0"/>
                <a:t>probability of occupancy versus location using the GP approach</a:t>
              </a:r>
            </a:p>
          </p:txBody>
        </p:sp>
      </p:gr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75125E3D-BD23-4AF5-952B-5B2C74BBA816}"/>
                  </a:ext>
                </a:extLst>
              </p14:cNvPr>
              <p14:cNvContentPartPr/>
              <p14:nvPr/>
            </p14:nvContentPartPr>
            <p14:xfrm>
              <a:off x="3662710" y="1416620"/>
              <a:ext cx="12960" cy="166680"/>
            </p14:xfrm>
          </p:contentPart>
        </mc:Choice>
        <mc:Fallback xmlns="">
          <p:pic>
            <p:nvPicPr>
              <p:cNvPr id="5" name="Ink 4">
                <a:extLst>
                  <a:ext uri="{FF2B5EF4-FFF2-40B4-BE49-F238E27FC236}">
                    <a16:creationId xmlns:a16="http://schemas.microsoft.com/office/drawing/2014/main" id="{75125E3D-BD23-4AF5-952B-5B2C74BBA816}"/>
                  </a:ext>
                </a:extLst>
              </p:cNvPr>
              <p:cNvPicPr/>
              <p:nvPr/>
            </p:nvPicPr>
            <p:blipFill>
              <a:blip r:embed="rId8"/>
              <a:stretch>
                <a:fillRect/>
              </a:stretch>
            </p:blipFill>
            <p:spPr>
              <a:xfrm>
                <a:off x="3644710" y="1398980"/>
                <a:ext cx="48600" cy="202320"/>
              </a:xfrm>
              <a:prstGeom prst="rect">
                <a:avLst/>
              </a:prstGeom>
            </p:spPr>
          </p:pic>
        </mc:Fallback>
      </mc:AlternateContent>
      <p:grpSp>
        <p:nvGrpSpPr>
          <p:cNvPr id="16" name="Group 15">
            <a:extLst>
              <a:ext uri="{FF2B5EF4-FFF2-40B4-BE49-F238E27FC236}">
                <a16:creationId xmlns:a16="http://schemas.microsoft.com/office/drawing/2014/main" id="{0C82642B-930B-4325-A94A-38852ABC6F48}"/>
              </a:ext>
            </a:extLst>
          </p:cNvPr>
          <p:cNvGrpSpPr/>
          <p:nvPr/>
        </p:nvGrpSpPr>
        <p:grpSpPr>
          <a:xfrm>
            <a:off x="3075190" y="1734500"/>
            <a:ext cx="1458000" cy="1307880"/>
            <a:chOff x="3075190" y="1734500"/>
            <a:chExt cx="1458000" cy="130788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B5D9470-C5D3-4AFC-A448-47B788CFFF55}"/>
                    </a:ext>
                  </a:extLst>
                </p14:cNvPr>
                <p14:cNvContentPartPr/>
                <p14:nvPr/>
              </p14:nvContentPartPr>
              <p14:xfrm>
                <a:off x="3075190" y="2041580"/>
                <a:ext cx="1458000" cy="1000800"/>
              </p14:xfrm>
            </p:contentPart>
          </mc:Choice>
          <mc:Fallback xmlns="">
            <p:pic>
              <p:nvPicPr>
                <p:cNvPr id="10" name="Ink 9">
                  <a:extLst>
                    <a:ext uri="{FF2B5EF4-FFF2-40B4-BE49-F238E27FC236}">
                      <a16:creationId xmlns:a16="http://schemas.microsoft.com/office/drawing/2014/main" id="{7B5D9470-C5D3-4AFC-A448-47B788CFFF55}"/>
                    </a:ext>
                  </a:extLst>
                </p:cNvPr>
                <p:cNvPicPr/>
                <p:nvPr/>
              </p:nvPicPr>
              <p:blipFill>
                <a:blip r:embed="rId10"/>
                <a:stretch>
                  <a:fillRect/>
                </a:stretch>
              </p:blipFill>
              <p:spPr>
                <a:xfrm>
                  <a:off x="3057190" y="2023580"/>
                  <a:ext cx="1493640" cy="103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2FF34559-5713-4DD8-94D4-B612B1CB0C75}"/>
                    </a:ext>
                  </a:extLst>
                </p14:cNvPr>
                <p14:cNvContentPartPr/>
                <p14:nvPr/>
              </p14:nvContentPartPr>
              <p14:xfrm>
                <a:off x="4226110" y="1734500"/>
                <a:ext cx="245520" cy="180000"/>
              </p14:xfrm>
            </p:contentPart>
          </mc:Choice>
          <mc:Fallback xmlns="">
            <p:pic>
              <p:nvPicPr>
                <p:cNvPr id="15" name="Ink 14">
                  <a:extLst>
                    <a:ext uri="{FF2B5EF4-FFF2-40B4-BE49-F238E27FC236}">
                      <a16:creationId xmlns:a16="http://schemas.microsoft.com/office/drawing/2014/main" id="{2FF34559-5713-4DD8-94D4-B612B1CB0C75}"/>
                    </a:ext>
                  </a:extLst>
                </p:cNvPr>
                <p:cNvPicPr/>
                <p:nvPr/>
              </p:nvPicPr>
              <p:blipFill>
                <a:blip r:embed="rId12"/>
                <a:stretch>
                  <a:fillRect/>
                </a:stretch>
              </p:blipFill>
              <p:spPr>
                <a:xfrm>
                  <a:off x="4208470" y="1716860"/>
                  <a:ext cx="281160" cy="21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AB453630-FE68-4AB1-9732-5315B73BC80A}"/>
                  </a:ext>
                </a:extLst>
              </p14:cNvPr>
              <p14:cNvContentPartPr/>
              <p14:nvPr/>
            </p14:nvContentPartPr>
            <p14:xfrm>
              <a:off x="9238390" y="1466660"/>
              <a:ext cx="44640" cy="156240"/>
            </p14:xfrm>
          </p:contentPart>
        </mc:Choice>
        <mc:Fallback xmlns="">
          <p:pic>
            <p:nvPicPr>
              <p:cNvPr id="18" name="Ink 17">
                <a:extLst>
                  <a:ext uri="{FF2B5EF4-FFF2-40B4-BE49-F238E27FC236}">
                    <a16:creationId xmlns:a16="http://schemas.microsoft.com/office/drawing/2014/main" id="{AB453630-FE68-4AB1-9732-5315B73BC80A}"/>
                  </a:ext>
                </a:extLst>
              </p:cNvPr>
              <p:cNvPicPr/>
              <p:nvPr/>
            </p:nvPicPr>
            <p:blipFill>
              <a:blip r:embed="rId14"/>
              <a:stretch>
                <a:fillRect/>
              </a:stretch>
            </p:blipFill>
            <p:spPr>
              <a:xfrm>
                <a:off x="9229750" y="1457660"/>
                <a:ext cx="62280" cy="173880"/>
              </a:xfrm>
              <a:prstGeom prst="rect">
                <a:avLst/>
              </a:prstGeom>
            </p:spPr>
          </p:pic>
        </mc:Fallback>
      </mc:AlternateContent>
      <p:grpSp>
        <p:nvGrpSpPr>
          <p:cNvPr id="20" name="Group 19">
            <a:extLst>
              <a:ext uri="{FF2B5EF4-FFF2-40B4-BE49-F238E27FC236}">
                <a16:creationId xmlns:a16="http://schemas.microsoft.com/office/drawing/2014/main" id="{06C13305-2DBC-414F-BE0A-DFD7D2420353}"/>
              </a:ext>
            </a:extLst>
          </p:cNvPr>
          <p:cNvGrpSpPr/>
          <p:nvPr/>
        </p:nvGrpSpPr>
        <p:grpSpPr>
          <a:xfrm>
            <a:off x="9016990" y="1940420"/>
            <a:ext cx="1194120" cy="1108440"/>
            <a:chOff x="9016990" y="1940420"/>
            <a:chExt cx="1194120" cy="1108440"/>
          </a:xfrm>
        </p:grpSpPr>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32F2F5BE-5FCF-4BD9-A5E9-92A2CE5BFF8F}"/>
                    </a:ext>
                  </a:extLst>
                </p14:cNvPr>
                <p14:cNvContentPartPr/>
                <p14:nvPr/>
              </p14:nvContentPartPr>
              <p14:xfrm>
                <a:off x="9016990" y="2192780"/>
                <a:ext cx="1186200" cy="856080"/>
              </p14:xfrm>
            </p:contentPart>
          </mc:Choice>
          <mc:Fallback xmlns="">
            <p:pic>
              <p:nvPicPr>
                <p:cNvPr id="17" name="Ink 16">
                  <a:extLst>
                    <a:ext uri="{FF2B5EF4-FFF2-40B4-BE49-F238E27FC236}">
                      <a16:creationId xmlns:a16="http://schemas.microsoft.com/office/drawing/2014/main" id="{32F2F5BE-5FCF-4BD9-A5E9-92A2CE5BFF8F}"/>
                    </a:ext>
                  </a:extLst>
                </p:cNvPr>
                <p:cNvPicPr/>
                <p:nvPr/>
              </p:nvPicPr>
              <p:blipFill>
                <a:blip r:embed="rId16"/>
                <a:stretch>
                  <a:fillRect/>
                </a:stretch>
              </p:blipFill>
              <p:spPr>
                <a:xfrm>
                  <a:off x="9008350" y="2183780"/>
                  <a:ext cx="1203840" cy="87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A734F6D4-8480-492E-AE96-4A32D059EED3}"/>
                    </a:ext>
                  </a:extLst>
                </p14:cNvPr>
                <p14:cNvContentPartPr/>
                <p14:nvPr/>
              </p14:nvContentPartPr>
              <p14:xfrm>
                <a:off x="10022830" y="1940420"/>
                <a:ext cx="188280" cy="182880"/>
              </p14:xfrm>
            </p:contentPart>
          </mc:Choice>
          <mc:Fallback xmlns="">
            <p:pic>
              <p:nvPicPr>
                <p:cNvPr id="19" name="Ink 18">
                  <a:extLst>
                    <a:ext uri="{FF2B5EF4-FFF2-40B4-BE49-F238E27FC236}">
                      <a16:creationId xmlns:a16="http://schemas.microsoft.com/office/drawing/2014/main" id="{A734F6D4-8480-492E-AE96-4A32D059EED3}"/>
                    </a:ext>
                  </a:extLst>
                </p:cNvPr>
                <p:cNvPicPr/>
                <p:nvPr/>
              </p:nvPicPr>
              <p:blipFill>
                <a:blip r:embed="rId18"/>
                <a:stretch>
                  <a:fillRect/>
                </a:stretch>
              </p:blipFill>
              <p:spPr>
                <a:xfrm>
                  <a:off x="10014190" y="1931420"/>
                  <a:ext cx="205920" cy="200520"/>
                </a:xfrm>
                <a:prstGeom prst="rect">
                  <a:avLst/>
                </a:prstGeom>
              </p:spPr>
            </p:pic>
          </mc:Fallback>
        </mc:AlternateContent>
      </p:grpSp>
    </p:spTree>
    <p:extLst>
      <p:ext uri="{BB962C8B-B14F-4D97-AF65-F5344CB8AC3E}">
        <p14:creationId xmlns:p14="http://schemas.microsoft.com/office/powerpoint/2010/main" val="4150922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E739-14DB-49C9-B567-8C73BA723B72}"/>
              </a:ext>
            </a:extLst>
          </p:cNvPr>
          <p:cNvSpPr>
            <a:spLocks noGrp="1"/>
          </p:cNvSpPr>
          <p:nvPr>
            <p:ph type="title"/>
          </p:nvPr>
        </p:nvSpPr>
        <p:spPr>
          <a:xfrm>
            <a:off x="838200" y="365125"/>
            <a:ext cx="10515600" cy="758825"/>
          </a:xfrm>
        </p:spPr>
        <p:txBody>
          <a:bodyPr/>
          <a:lstStyle/>
          <a:p>
            <a:r>
              <a:rPr lang="en-US" dirty="0"/>
              <a:t>Conclusion</a:t>
            </a:r>
          </a:p>
        </p:txBody>
      </p:sp>
      <p:sp>
        <p:nvSpPr>
          <p:cNvPr id="3" name="Content Placeholder 2">
            <a:extLst>
              <a:ext uri="{FF2B5EF4-FFF2-40B4-BE49-F238E27FC236}">
                <a16:creationId xmlns:a16="http://schemas.microsoft.com/office/drawing/2014/main" id="{A4458B55-35C5-4453-A60E-C1499C075EB9}"/>
              </a:ext>
            </a:extLst>
          </p:cNvPr>
          <p:cNvSpPr>
            <a:spLocks noGrp="1"/>
          </p:cNvSpPr>
          <p:nvPr>
            <p:ph idx="1"/>
          </p:nvPr>
        </p:nvSpPr>
        <p:spPr>
          <a:xfrm>
            <a:off x="838200" y="1295400"/>
            <a:ext cx="10515600" cy="5289550"/>
          </a:xfrm>
        </p:spPr>
        <p:txBody>
          <a:bodyPr>
            <a:normAutofit/>
          </a:bodyPr>
          <a:lstStyle/>
          <a:p>
            <a:r>
              <a:rPr lang="en-US" dirty="0"/>
              <a:t>learn dependencies between the points.</a:t>
            </a:r>
          </a:p>
          <a:p>
            <a:pPr lvl="1"/>
            <a:r>
              <a:rPr lang="en-US" dirty="0">
                <a:solidFill>
                  <a:schemeClr val="accent6">
                    <a:lumMod val="75000"/>
                  </a:schemeClr>
                </a:solidFill>
              </a:rPr>
              <a:t>Robust to sensor noise and occlusion</a:t>
            </a:r>
            <a:r>
              <a:rPr lang="en-US" dirty="0"/>
              <a:t> </a:t>
            </a:r>
          </a:p>
          <a:p>
            <a:endParaRPr lang="en-US" dirty="0"/>
          </a:p>
          <a:p>
            <a:r>
              <a:rPr lang="en-US" dirty="0"/>
              <a:t>Continuous probabilities allow ‘Any-time’ algorithm.</a:t>
            </a:r>
          </a:p>
          <a:p>
            <a:pPr lvl="1"/>
            <a:r>
              <a:rPr lang="en-US" dirty="0">
                <a:solidFill>
                  <a:schemeClr val="accent6">
                    <a:lumMod val="75000"/>
                  </a:schemeClr>
                </a:solidFill>
              </a:rPr>
              <a:t>We can achieve arbitrary accuracy in discretization</a:t>
            </a:r>
            <a:r>
              <a:rPr lang="en-US" dirty="0"/>
              <a:t> </a:t>
            </a:r>
          </a:p>
          <a:p>
            <a:pPr marL="0" indent="0">
              <a:buNone/>
            </a:pPr>
            <a:endParaRPr lang="en-US" dirty="0"/>
          </a:p>
          <a:p>
            <a:r>
              <a:rPr lang="en-US" dirty="0"/>
              <a:t>Provides prediction of occupancy with variance</a:t>
            </a:r>
          </a:p>
          <a:p>
            <a:pPr lvl="1"/>
            <a:r>
              <a:rPr lang="en-US" dirty="0">
                <a:solidFill>
                  <a:schemeClr val="accent6">
                    <a:lumMod val="75000"/>
                  </a:schemeClr>
                </a:solidFill>
              </a:rPr>
              <a:t>Useful in identifying the unexplored regions </a:t>
            </a:r>
          </a:p>
          <a:p>
            <a:pPr lvl="1"/>
            <a:endParaRPr lang="en-US" dirty="0">
              <a:solidFill>
                <a:schemeClr val="accent6">
                  <a:lumMod val="75000"/>
                </a:schemeClr>
              </a:solidFill>
            </a:endParaRPr>
          </a:p>
          <a:p>
            <a:r>
              <a:rPr lang="en-US" dirty="0"/>
              <a:t>Works with sparse data</a:t>
            </a:r>
          </a:p>
          <a:p>
            <a:pPr lvl="1"/>
            <a:r>
              <a:rPr lang="en-US" dirty="0">
                <a:solidFill>
                  <a:schemeClr val="accent6">
                    <a:lumMod val="75000"/>
                  </a:schemeClr>
                </a:solidFill>
              </a:rPr>
              <a:t>Saves memory and computation time</a:t>
            </a:r>
          </a:p>
          <a:p>
            <a:endParaRPr lang="en-US" dirty="0">
              <a:solidFill>
                <a:schemeClr val="accent6">
                  <a:lumMod val="75000"/>
                </a:schemeClr>
              </a:solidFill>
            </a:endParaRPr>
          </a:p>
        </p:txBody>
      </p:sp>
    </p:spTree>
    <p:extLst>
      <p:ext uri="{BB962C8B-B14F-4D97-AF65-F5344CB8AC3E}">
        <p14:creationId xmlns:p14="http://schemas.microsoft.com/office/powerpoint/2010/main" val="3314968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A793A-D67C-4F2A-8A80-2319876897A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C429582-4011-4E58-89A0-512D75FBE50B}"/>
              </a:ext>
            </a:extLst>
          </p:cNvPr>
          <p:cNvSpPr>
            <a:spLocks noGrp="1"/>
          </p:cNvSpPr>
          <p:nvPr>
            <p:ph idx="1"/>
          </p:nvPr>
        </p:nvSpPr>
        <p:spPr/>
        <p:txBody>
          <a:bodyPr/>
          <a:lstStyle/>
          <a:p>
            <a:r>
              <a:rPr lang="en-US" dirty="0"/>
              <a:t>O’Callaghan, S. T., &amp; Ramos, F. T. (2012). Gaussian process occupancy maps. </a:t>
            </a:r>
            <a:r>
              <a:rPr lang="en-US" i="1" dirty="0"/>
              <a:t>The International Journal of Robotics Research</a:t>
            </a:r>
            <a:r>
              <a:rPr lang="en-US" dirty="0"/>
              <a:t>, </a:t>
            </a:r>
            <a:r>
              <a:rPr lang="en-US" i="1" dirty="0"/>
              <a:t>31</a:t>
            </a:r>
            <a:r>
              <a:rPr lang="en-US" dirty="0"/>
              <a:t>(1), 42-62.</a:t>
            </a:r>
          </a:p>
          <a:p>
            <a:endParaRPr lang="en-US" dirty="0"/>
          </a:p>
          <a:p>
            <a:r>
              <a:rPr lang="en-US" dirty="0">
                <a:hlinkClick r:id="rId2"/>
              </a:rPr>
              <a:t>https://distill.pub/2019/visual-exploration-gaussian-processes/</a:t>
            </a:r>
            <a:endParaRPr lang="en-US" dirty="0"/>
          </a:p>
          <a:p>
            <a:endParaRPr lang="en-US" dirty="0"/>
          </a:p>
          <a:p>
            <a:r>
              <a:rPr lang="en-US" dirty="0"/>
              <a:t>2 - Richard Turner, Introduction to Gaussian Processes - </a:t>
            </a:r>
            <a:r>
              <a:rPr lang="en-US" dirty="0">
                <a:hlinkClick r:id="rId3"/>
              </a:rPr>
              <a:t>https://www.youtube.com/watch?v=Jv25sg-IYHU</a:t>
            </a:r>
            <a:endParaRPr lang="en-US" dirty="0"/>
          </a:p>
        </p:txBody>
      </p:sp>
    </p:spTree>
    <p:extLst>
      <p:ext uri="{BB962C8B-B14F-4D97-AF65-F5344CB8AC3E}">
        <p14:creationId xmlns:p14="http://schemas.microsoft.com/office/powerpoint/2010/main" val="4275290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0F38DC-FE64-4767-AF4A-4D93812B80B9}"/>
              </a:ext>
            </a:extLst>
          </p:cNvPr>
          <p:cNvSpPr>
            <a:spLocks noGrp="1"/>
          </p:cNvSpPr>
          <p:nvPr>
            <p:ph type="title"/>
          </p:nvPr>
        </p:nvSpPr>
        <p:spPr>
          <a:xfrm>
            <a:off x="901700" y="2892425"/>
            <a:ext cx="10515600" cy="765175"/>
          </a:xfrm>
        </p:spPr>
        <p:txBody>
          <a:bodyPr/>
          <a:lstStyle/>
          <a:p>
            <a:pPr algn="ctr"/>
            <a:r>
              <a:rPr lang="en-US" dirty="0"/>
              <a:t>Thank You</a:t>
            </a:r>
          </a:p>
        </p:txBody>
      </p:sp>
    </p:spTree>
    <p:extLst>
      <p:ext uri="{BB962C8B-B14F-4D97-AF65-F5344CB8AC3E}">
        <p14:creationId xmlns:p14="http://schemas.microsoft.com/office/powerpoint/2010/main" val="1192943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654D-2E8A-4005-84BC-420C9F8BDBD6}"/>
              </a:ext>
            </a:extLst>
          </p:cNvPr>
          <p:cNvSpPr>
            <a:spLocks noGrp="1"/>
          </p:cNvSpPr>
          <p:nvPr>
            <p:ph type="title"/>
          </p:nvPr>
        </p:nvSpPr>
        <p:spPr>
          <a:xfrm>
            <a:off x="838200" y="365125"/>
            <a:ext cx="10515600" cy="828675"/>
          </a:xfrm>
        </p:spPr>
        <p:txBody>
          <a:bodyPr/>
          <a:lstStyle/>
          <a:p>
            <a:r>
              <a:rPr lang="en-US" dirty="0"/>
              <a:t>More Results</a:t>
            </a:r>
          </a:p>
        </p:txBody>
      </p:sp>
      <p:pic>
        <p:nvPicPr>
          <p:cNvPr id="4" name="Picture 3">
            <a:extLst>
              <a:ext uri="{FF2B5EF4-FFF2-40B4-BE49-F238E27FC236}">
                <a16:creationId xmlns:a16="http://schemas.microsoft.com/office/drawing/2014/main" id="{8EBA43D2-829D-4840-8DA4-1852CD96D253}"/>
              </a:ext>
            </a:extLst>
          </p:cNvPr>
          <p:cNvPicPr>
            <a:picLocks noChangeAspect="1"/>
          </p:cNvPicPr>
          <p:nvPr/>
        </p:nvPicPr>
        <p:blipFill>
          <a:blip r:embed="rId3"/>
          <a:stretch>
            <a:fillRect/>
          </a:stretch>
        </p:blipFill>
        <p:spPr>
          <a:xfrm>
            <a:off x="454777" y="1293003"/>
            <a:ext cx="11282445" cy="4271994"/>
          </a:xfrm>
          <a:prstGeom prst="rect">
            <a:avLst/>
          </a:prstGeom>
        </p:spPr>
      </p:pic>
      <p:sp>
        <p:nvSpPr>
          <p:cNvPr id="5" name="TextBox 4">
            <a:extLst>
              <a:ext uri="{FF2B5EF4-FFF2-40B4-BE49-F238E27FC236}">
                <a16:creationId xmlns:a16="http://schemas.microsoft.com/office/drawing/2014/main" id="{FA4682C2-91E6-4240-B292-4B70B78C950A}"/>
              </a:ext>
            </a:extLst>
          </p:cNvPr>
          <p:cNvSpPr txBox="1"/>
          <p:nvPr/>
        </p:nvSpPr>
        <p:spPr>
          <a:xfrm>
            <a:off x="2190750" y="5564997"/>
            <a:ext cx="1693092" cy="369332"/>
          </a:xfrm>
          <a:prstGeom prst="rect">
            <a:avLst/>
          </a:prstGeom>
          <a:noFill/>
        </p:spPr>
        <p:txBody>
          <a:bodyPr wrap="none" rtlCol="0">
            <a:spAutoFit/>
          </a:bodyPr>
          <a:lstStyle/>
          <a:p>
            <a:r>
              <a:rPr lang="en-US" dirty="0"/>
              <a:t>Occupancy Map</a:t>
            </a:r>
          </a:p>
        </p:txBody>
      </p:sp>
      <p:sp>
        <p:nvSpPr>
          <p:cNvPr id="7" name="TextBox 6">
            <a:extLst>
              <a:ext uri="{FF2B5EF4-FFF2-40B4-BE49-F238E27FC236}">
                <a16:creationId xmlns:a16="http://schemas.microsoft.com/office/drawing/2014/main" id="{E8738219-7EC3-4D38-8464-7FCF3A3D7B72}"/>
              </a:ext>
            </a:extLst>
          </p:cNvPr>
          <p:cNvSpPr txBox="1"/>
          <p:nvPr/>
        </p:nvSpPr>
        <p:spPr>
          <a:xfrm>
            <a:off x="8001000" y="5568426"/>
            <a:ext cx="2626040" cy="369332"/>
          </a:xfrm>
          <a:prstGeom prst="rect">
            <a:avLst/>
          </a:prstGeom>
          <a:noFill/>
        </p:spPr>
        <p:txBody>
          <a:bodyPr wrap="none" rtlCol="0">
            <a:spAutoFit/>
          </a:bodyPr>
          <a:lstStyle/>
          <a:p>
            <a:r>
              <a:rPr lang="en-US" dirty="0"/>
              <a:t>Classified Occupancy Map</a:t>
            </a:r>
          </a:p>
        </p:txBody>
      </p:sp>
    </p:spTree>
    <p:extLst>
      <p:ext uri="{BB962C8B-B14F-4D97-AF65-F5344CB8AC3E}">
        <p14:creationId xmlns:p14="http://schemas.microsoft.com/office/powerpoint/2010/main" val="1550784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654D-2E8A-4005-84BC-420C9F8BDBD6}"/>
              </a:ext>
            </a:extLst>
          </p:cNvPr>
          <p:cNvSpPr>
            <a:spLocks noGrp="1"/>
          </p:cNvSpPr>
          <p:nvPr>
            <p:ph type="title"/>
          </p:nvPr>
        </p:nvSpPr>
        <p:spPr>
          <a:xfrm>
            <a:off x="838200" y="365125"/>
            <a:ext cx="10515600" cy="828675"/>
          </a:xfrm>
        </p:spPr>
        <p:txBody>
          <a:bodyPr/>
          <a:lstStyle/>
          <a:p>
            <a:r>
              <a:rPr lang="en-US" dirty="0"/>
              <a:t>More Results</a:t>
            </a:r>
          </a:p>
        </p:txBody>
      </p:sp>
      <p:sp>
        <p:nvSpPr>
          <p:cNvPr id="5" name="TextBox 4">
            <a:extLst>
              <a:ext uri="{FF2B5EF4-FFF2-40B4-BE49-F238E27FC236}">
                <a16:creationId xmlns:a16="http://schemas.microsoft.com/office/drawing/2014/main" id="{FA4682C2-91E6-4240-B292-4B70B78C950A}"/>
              </a:ext>
            </a:extLst>
          </p:cNvPr>
          <p:cNvSpPr txBox="1"/>
          <p:nvPr/>
        </p:nvSpPr>
        <p:spPr>
          <a:xfrm>
            <a:off x="755650" y="5557853"/>
            <a:ext cx="4781550" cy="646331"/>
          </a:xfrm>
          <a:prstGeom prst="rect">
            <a:avLst/>
          </a:prstGeom>
          <a:noFill/>
        </p:spPr>
        <p:txBody>
          <a:bodyPr wrap="square" rtlCol="0">
            <a:spAutoFit/>
          </a:bodyPr>
          <a:lstStyle/>
          <a:p>
            <a:pPr algn="ctr"/>
            <a:r>
              <a:rPr lang="en-US" dirty="0"/>
              <a:t>GPFOL: mapping technique that assumes negligible input noise</a:t>
            </a:r>
          </a:p>
        </p:txBody>
      </p:sp>
      <p:pic>
        <p:nvPicPr>
          <p:cNvPr id="3" name="Picture 2">
            <a:extLst>
              <a:ext uri="{FF2B5EF4-FFF2-40B4-BE49-F238E27FC236}">
                <a16:creationId xmlns:a16="http://schemas.microsoft.com/office/drawing/2014/main" id="{CE1D5991-681B-473B-9F1D-29CF154F20CC}"/>
              </a:ext>
            </a:extLst>
          </p:cNvPr>
          <p:cNvPicPr>
            <a:picLocks noChangeAspect="1"/>
          </p:cNvPicPr>
          <p:nvPr/>
        </p:nvPicPr>
        <p:blipFill>
          <a:blip r:embed="rId3"/>
          <a:stretch>
            <a:fillRect/>
          </a:stretch>
        </p:blipFill>
        <p:spPr>
          <a:xfrm>
            <a:off x="461921" y="1300147"/>
            <a:ext cx="11268157" cy="4257706"/>
          </a:xfrm>
          <a:prstGeom prst="rect">
            <a:avLst/>
          </a:prstGeom>
        </p:spPr>
      </p:pic>
      <p:sp>
        <p:nvSpPr>
          <p:cNvPr id="9" name="TextBox 8">
            <a:extLst>
              <a:ext uri="{FF2B5EF4-FFF2-40B4-BE49-F238E27FC236}">
                <a16:creationId xmlns:a16="http://schemas.microsoft.com/office/drawing/2014/main" id="{093C2D06-7D37-47A9-99C2-30DA048ABB16}"/>
              </a:ext>
            </a:extLst>
          </p:cNvPr>
          <p:cNvSpPr txBox="1"/>
          <p:nvPr/>
        </p:nvSpPr>
        <p:spPr>
          <a:xfrm>
            <a:off x="8001000" y="5568426"/>
            <a:ext cx="2218428" cy="369332"/>
          </a:xfrm>
          <a:prstGeom prst="rect">
            <a:avLst/>
          </a:prstGeom>
          <a:noFill/>
        </p:spPr>
        <p:txBody>
          <a:bodyPr wrap="none" rtlCol="0">
            <a:spAutoFit/>
          </a:bodyPr>
          <a:lstStyle/>
          <a:p>
            <a:r>
              <a:rPr lang="en-US" dirty="0"/>
              <a:t>Classified GPFOL Map</a:t>
            </a:r>
          </a:p>
        </p:txBody>
      </p:sp>
    </p:spTree>
    <p:extLst>
      <p:ext uri="{BB962C8B-B14F-4D97-AF65-F5344CB8AC3E}">
        <p14:creationId xmlns:p14="http://schemas.microsoft.com/office/powerpoint/2010/main" val="3286868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654D-2E8A-4005-84BC-420C9F8BDBD6}"/>
              </a:ext>
            </a:extLst>
          </p:cNvPr>
          <p:cNvSpPr>
            <a:spLocks noGrp="1"/>
          </p:cNvSpPr>
          <p:nvPr>
            <p:ph type="title"/>
          </p:nvPr>
        </p:nvSpPr>
        <p:spPr>
          <a:xfrm>
            <a:off x="838200" y="365125"/>
            <a:ext cx="10515600" cy="828675"/>
          </a:xfrm>
        </p:spPr>
        <p:txBody>
          <a:bodyPr/>
          <a:lstStyle/>
          <a:p>
            <a:r>
              <a:rPr lang="en-US" dirty="0"/>
              <a:t>More Results</a:t>
            </a:r>
          </a:p>
        </p:txBody>
      </p:sp>
      <p:pic>
        <p:nvPicPr>
          <p:cNvPr id="3" name="Picture 2">
            <a:extLst>
              <a:ext uri="{FF2B5EF4-FFF2-40B4-BE49-F238E27FC236}">
                <a16:creationId xmlns:a16="http://schemas.microsoft.com/office/drawing/2014/main" id="{A237754F-BEE2-40A7-843A-A2A572BB1988}"/>
              </a:ext>
            </a:extLst>
          </p:cNvPr>
          <p:cNvPicPr>
            <a:picLocks noChangeAspect="1"/>
          </p:cNvPicPr>
          <p:nvPr/>
        </p:nvPicPr>
        <p:blipFill>
          <a:blip r:embed="rId3"/>
          <a:stretch>
            <a:fillRect/>
          </a:stretch>
        </p:blipFill>
        <p:spPr>
          <a:xfrm>
            <a:off x="402389" y="1333484"/>
            <a:ext cx="11387221" cy="4191031"/>
          </a:xfrm>
          <a:prstGeom prst="rect">
            <a:avLst/>
          </a:prstGeom>
        </p:spPr>
      </p:pic>
      <p:sp>
        <p:nvSpPr>
          <p:cNvPr id="8" name="TextBox 7">
            <a:extLst>
              <a:ext uri="{FF2B5EF4-FFF2-40B4-BE49-F238E27FC236}">
                <a16:creationId xmlns:a16="http://schemas.microsoft.com/office/drawing/2014/main" id="{FF92688E-F4DB-48F4-875D-9759D6FF30A2}"/>
              </a:ext>
            </a:extLst>
          </p:cNvPr>
          <p:cNvSpPr txBox="1"/>
          <p:nvPr/>
        </p:nvSpPr>
        <p:spPr>
          <a:xfrm>
            <a:off x="723900" y="5524515"/>
            <a:ext cx="4967328" cy="646331"/>
          </a:xfrm>
          <a:prstGeom prst="rect">
            <a:avLst/>
          </a:prstGeom>
          <a:noFill/>
        </p:spPr>
        <p:txBody>
          <a:bodyPr wrap="square" rtlCol="0">
            <a:spAutoFit/>
          </a:bodyPr>
          <a:lstStyle/>
          <a:p>
            <a:pPr algn="ctr"/>
            <a:r>
              <a:rPr lang="en-US" dirty="0"/>
              <a:t>GPPOL: method which incorporates uncertainty in the observations.</a:t>
            </a:r>
          </a:p>
        </p:txBody>
      </p:sp>
      <p:sp>
        <p:nvSpPr>
          <p:cNvPr id="9" name="TextBox 8">
            <a:extLst>
              <a:ext uri="{FF2B5EF4-FFF2-40B4-BE49-F238E27FC236}">
                <a16:creationId xmlns:a16="http://schemas.microsoft.com/office/drawing/2014/main" id="{80EE6549-EE3B-423B-9566-E68465F7B73F}"/>
              </a:ext>
            </a:extLst>
          </p:cNvPr>
          <p:cNvSpPr txBox="1"/>
          <p:nvPr/>
        </p:nvSpPr>
        <p:spPr>
          <a:xfrm>
            <a:off x="8001000" y="5568426"/>
            <a:ext cx="2233304" cy="369332"/>
          </a:xfrm>
          <a:prstGeom prst="rect">
            <a:avLst/>
          </a:prstGeom>
          <a:noFill/>
        </p:spPr>
        <p:txBody>
          <a:bodyPr wrap="none" rtlCol="0">
            <a:spAutoFit/>
          </a:bodyPr>
          <a:lstStyle/>
          <a:p>
            <a:r>
              <a:rPr lang="en-US" dirty="0"/>
              <a:t>Classified GPPOL Map</a:t>
            </a:r>
          </a:p>
        </p:txBody>
      </p:sp>
    </p:spTree>
    <p:extLst>
      <p:ext uri="{BB962C8B-B14F-4D97-AF65-F5344CB8AC3E}">
        <p14:creationId xmlns:p14="http://schemas.microsoft.com/office/powerpoint/2010/main" val="182521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B4BC-904A-4978-864A-5CD1586D1CB1}"/>
              </a:ext>
            </a:extLst>
          </p:cNvPr>
          <p:cNvSpPr>
            <a:spLocks noGrp="1"/>
          </p:cNvSpPr>
          <p:nvPr>
            <p:ph type="title"/>
          </p:nvPr>
        </p:nvSpPr>
        <p:spPr>
          <a:xfrm>
            <a:off x="838200" y="365126"/>
            <a:ext cx="10515600" cy="923348"/>
          </a:xfrm>
        </p:spPr>
        <p:txBody>
          <a:bodyPr/>
          <a:lstStyle/>
          <a:p>
            <a:r>
              <a:rPr lang="en-US" dirty="0"/>
              <a:t>Problem with Occupancy grid?</a:t>
            </a:r>
          </a:p>
        </p:txBody>
      </p:sp>
      <p:sp>
        <p:nvSpPr>
          <p:cNvPr id="3" name="Content Placeholder 2">
            <a:extLst>
              <a:ext uri="{FF2B5EF4-FFF2-40B4-BE49-F238E27FC236}">
                <a16:creationId xmlns:a16="http://schemas.microsoft.com/office/drawing/2014/main" id="{139BDD5B-0922-4014-8C21-3629C4742C5B}"/>
              </a:ext>
            </a:extLst>
          </p:cNvPr>
          <p:cNvSpPr>
            <a:spLocks noGrp="1"/>
          </p:cNvSpPr>
          <p:nvPr>
            <p:ph idx="1"/>
          </p:nvPr>
        </p:nvSpPr>
        <p:spPr>
          <a:xfrm>
            <a:off x="838200" y="1676400"/>
            <a:ext cx="10515600" cy="4500563"/>
          </a:xfrm>
        </p:spPr>
        <p:txBody>
          <a:bodyPr/>
          <a:lstStyle/>
          <a:p>
            <a:r>
              <a:rPr lang="en-US" dirty="0"/>
              <a:t>Independence relationship between the cells </a:t>
            </a:r>
          </a:p>
          <a:p>
            <a:endParaRPr lang="en-US" dirty="0"/>
          </a:p>
        </p:txBody>
      </p:sp>
    </p:spTree>
    <p:extLst>
      <p:ext uri="{BB962C8B-B14F-4D97-AF65-F5344CB8AC3E}">
        <p14:creationId xmlns:p14="http://schemas.microsoft.com/office/powerpoint/2010/main" val="2346821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B4BC-904A-4978-864A-5CD1586D1CB1}"/>
              </a:ext>
            </a:extLst>
          </p:cNvPr>
          <p:cNvSpPr>
            <a:spLocks noGrp="1"/>
          </p:cNvSpPr>
          <p:nvPr>
            <p:ph type="title"/>
          </p:nvPr>
        </p:nvSpPr>
        <p:spPr>
          <a:xfrm>
            <a:off x="838200" y="365126"/>
            <a:ext cx="10515600" cy="923348"/>
          </a:xfrm>
        </p:spPr>
        <p:txBody>
          <a:bodyPr/>
          <a:lstStyle/>
          <a:p>
            <a:r>
              <a:rPr lang="en-US" dirty="0"/>
              <a:t>Problem with Occupancy grid?</a:t>
            </a:r>
          </a:p>
        </p:txBody>
      </p:sp>
      <p:sp>
        <p:nvSpPr>
          <p:cNvPr id="3" name="Content Placeholder 2">
            <a:extLst>
              <a:ext uri="{FF2B5EF4-FFF2-40B4-BE49-F238E27FC236}">
                <a16:creationId xmlns:a16="http://schemas.microsoft.com/office/drawing/2014/main" id="{139BDD5B-0922-4014-8C21-3629C4742C5B}"/>
              </a:ext>
            </a:extLst>
          </p:cNvPr>
          <p:cNvSpPr>
            <a:spLocks noGrp="1"/>
          </p:cNvSpPr>
          <p:nvPr>
            <p:ph idx="1"/>
          </p:nvPr>
        </p:nvSpPr>
        <p:spPr>
          <a:xfrm>
            <a:off x="838200" y="1676400"/>
            <a:ext cx="10515600" cy="4500563"/>
          </a:xfrm>
        </p:spPr>
        <p:txBody>
          <a:bodyPr/>
          <a:lstStyle/>
          <a:p>
            <a:r>
              <a:rPr lang="en-US" dirty="0"/>
              <a:t>Independence relationship between the cells </a:t>
            </a:r>
          </a:p>
          <a:p>
            <a:pPr lvl="1"/>
            <a:r>
              <a:rPr lang="en-US" dirty="0">
                <a:solidFill>
                  <a:srgbClr val="FF0000"/>
                </a:solidFill>
              </a:rPr>
              <a:t>Inaccurate results in regions of uncertainty (occluded region, sensor noise)</a:t>
            </a:r>
          </a:p>
          <a:p>
            <a:pPr lvl="1"/>
            <a:endParaRPr lang="en-US" dirty="0">
              <a:solidFill>
                <a:schemeClr val="accent6">
                  <a:lumMod val="75000"/>
                </a:schemeClr>
              </a:solidFill>
            </a:endParaRPr>
          </a:p>
          <a:p>
            <a:endParaRPr lang="en-US" dirty="0"/>
          </a:p>
        </p:txBody>
      </p:sp>
    </p:spTree>
    <p:extLst>
      <p:ext uri="{BB962C8B-B14F-4D97-AF65-F5344CB8AC3E}">
        <p14:creationId xmlns:p14="http://schemas.microsoft.com/office/powerpoint/2010/main" val="1790402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B4BC-904A-4978-864A-5CD1586D1CB1}"/>
              </a:ext>
            </a:extLst>
          </p:cNvPr>
          <p:cNvSpPr>
            <a:spLocks noGrp="1"/>
          </p:cNvSpPr>
          <p:nvPr>
            <p:ph type="title"/>
          </p:nvPr>
        </p:nvSpPr>
        <p:spPr>
          <a:xfrm>
            <a:off x="838200" y="365126"/>
            <a:ext cx="10515600" cy="923348"/>
          </a:xfrm>
        </p:spPr>
        <p:txBody>
          <a:bodyPr/>
          <a:lstStyle/>
          <a:p>
            <a:r>
              <a:rPr lang="en-US" dirty="0"/>
              <a:t>Problem with Occupancy grid?</a:t>
            </a:r>
          </a:p>
        </p:txBody>
      </p:sp>
      <p:sp>
        <p:nvSpPr>
          <p:cNvPr id="3" name="Content Placeholder 2">
            <a:extLst>
              <a:ext uri="{FF2B5EF4-FFF2-40B4-BE49-F238E27FC236}">
                <a16:creationId xmlns:a16="http://schemas.microsoft.com/office/drawing/2014/main" id="{139BDD5B-0922-4014-8C21-3629C4742C5B}"/>
              </a:ext>
            </a:extLst>
          </p:cNvPr>
          <p:cNvSpPr>
            <a:spLocks noGrp="1"/>
          </p:cNvSpPr>
          <p:nvPr>
            <p:ph idx="1"/>
          </p:nvPr>
        </p:nvSpPr>
        <p:spPr>
          <a:xfrm>
            <a:off x="838200" y="1676400"/>
            <a:ext cx="10515600" cy="4500563"/>
          </a:xfrm>
        </p:spPr>
        <p:txBody>
          <a:bodyPr/>
          <a:lstStyle/>
          <a:p>
            <a:r>
              <a:rPr lang="en-US" dirty="0"/>
              <a:t>Independence relationship between the cells </a:t>
            </a:r>
          </a:p>
          <a:p>
            <a:pPr lvl="1"/>
            <a:r>
              <a:rPr lang="en-US" dirty="0">
                <a:solidFill>
                  <a:srgbClr val="FF0000"/>
                </a:solidFill>
              </a:rPr>
              <a:t>Inaccurate results in regions of uncertainty (occluded region, sensor noise)</a:t>
            </a:r>
          </a:p>
          <a:p>
            <a:pPr lvl="1"/>
            <a:endParaRPr lang="en-US" dirty="0">
              <a:solidFill>
                <a:schemeClr val="accent6">
                  <a:lumMod val="75000"/>
                </a:schemeClr>
              </a:solidFill>
            </a:endParaRPr>
          </a:p>
          <a:p>
            <a:r>
              <a:rPr lang="en-US" dirty="0"/>
              <a:t>Discretization Error</a:t>
            </a:r>
            <a:endParaRPr lang="en-US" dirty="0">
              <a:solidFill>
                <a:srgbClr val="FF0000"/>
              </a:solidFill>
            </a:endParaRPr>
          </a:p>
          <a:p>
            <a:pPr marL="457200" lvl="1" indent="0">
              <a:buNone/>
            </a:pPr>
            <a:endParaRPr lang="en-US" dirty="0"/>
          </a:p>
          <a:p>
            <a:endParaRPr lang="en-US" dirty="0"/>
          </a:p>
        </p:txBody>
      </p:sp>
    </p:spTree>
    <p:extLst>
      <p:ext uri="{BB962C8B-B14F-4D97-AF65-F5344CB8AC3E}">
        <p14:creationId xmlns:p14="http://schemas.microsoft.com/office/powerpoint/2010/main" val="898356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B4BC-904A-4978-864A-5CD1586D1CB1}"/>
              </a:ext>
            </a:extLst>
          </p:cNvPr>
          <p:cNvSpPr>
            <a:spLocks noGrp="1"/>
          </p:cNvSpPr>
          <p:nvPr>
            <p:ph type="title"/>
          </p:nvPr>
        </p:nvSpPr>
        <p:spPr>
          <a:xfrm>
            <a:off x="838200" y="365126"/>
            <a:ext cx="10515600" cy="923348"/>
          </a:xfrm>
        </p:spPr>
        <p:txBody>
          <a:bodyPr/>
          <a:lstStyle/>
          <a:p>
            <a:r>
              <a:rPr lang="en-US" dirty="0"/>
              <a:t>Problem with Occupancy grid?</a:t>
            </a:r>
          </a:p>
        </p:txBody>
      </p:sp>
      <p:sp>
        <p:nvSpPr>
          <p:cNvPr id="3" name="Content Placeholder 2">
            <a:extLst>
              <a:ext uri="{FF2B5EF4-FFF2-40B4-BE49-F238E27FC236}">
                <a16:creationId xmlns:a16="http://schemas.microsoft.com/office/drawing/2014/main" id="{139BDD5B-0922-4014-8C21-3629C4742C5B}"/>
              </a:ext>
            </a:extLst>
          </p:cNvPr>
          <p:cNvSpPr>
            <a:spLocks noGrp="1"/>
          </p:cNvSpPr>
          <p:nvPr>
            <p:ph idx="1"/>
          </p:nvPr>
        </p:nvSpPr>
        <p:spPr>
          <a:xfrm>
            <a:off x="838200" y="1676400"/>
            <a:ext cx="10515600" cy="4500563"/>
          </a:xfrm>
        </p:spPr>
        <p:txBody>
          <a:bodyPr/>
          <a:lstStyle/>
          <a:p>
            <a:r>
              <a:rPr lang="en-US" dirty="0"/>
              <a:t>Independence relationship between the cells </a:t>
            </a:r>
          </a:p>
          <a:p>
            <a:pPr lvl="1"/>
            <a:r>
              <a:rPr lang="en-US" dirty="0">
                <a:solidFill>
                  <a:srgbClr val="FF0000"/>
                </a:solidFill>
              </a:rPr>
              <a:t>Inaccurate results in regions of uncertainty (occluded region, sensor noise)</a:t>
            </a:r>
          </a:p>
          <a:p>
            <a:pPr lvl="1"/>
            <a:endParaRPr lang="en-US" dirty="0">
              <a:solidFill>
                <a:schemeClr val="accent6">
                  <a:lumMod val="75000"/>
                </a:schemeClr>
              </a:solidFill>
            </a:endParaRPr>
          </a:p>
          <a:p>
            <a:r>
              <a:rPr lang="en-US" dirty="0"/>
              <a:t>Discretization Error</a:t>
            </a:r>
          </a:p>
          <a:p>
            <a:pPr lvl="1"/>
            <a:r>
              <a:rPr lang="en-US" dirty="0">
                <a:solidFill>
                  <a:srgbClr val="FF0000"/>
                </a:solidFill>
              </a:rPr>
              <a:t>Coarse discretization can misrepresent a cell</a:t>
            </a:r>
          </a:p>
          <a:p>
            <a:pPr marL="457200" lvl="1" indent="0">
              <a:buNone/>
            </a:pPr>
            <a:endParaRPr lang="en-US" dirty="0"/>
          </a:p>
          <a:p>
            <a:endParaRPr lang="en-US" dirty="0"/>
          </a:p>
        </p:txBody>
      </p:sp>
    </p:spTree>
    <p:extLst>
      <p:ext uri="{BB962C8B-B14F-4D97-AF65-F5344CB8AC3E}">
        <p14:creationId xmlns:p14="http://schemas.microsoft.com/office/powerpoint/2010/main" val="2228268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B4BC-904A-4978-864A-5CD1586D1CB1}"/>
              </a:ext>
            </a:extLst>
          </p:cNvPr>
          <p:cNvSpPr>
            <a:spLocks noGrp="1"/>
          </p:cNvSpPr>
          <p:nvPr>
            <p:ph type="title"/>
          </p:nvPr>
        </p:nvSpPr>
        <p:spPr>
          <a:xfrm>
            <a:off x="838200" y="365126"/>
            <a:ext cx="10515600" cy="923348"/>
          </a:xfrm>
        </p:spPr>
        <p:txBody>
          <a:bodyPr/>
          <a:lstStyle/>
          <a:p>
            <a:r>
              <a:rPr lang="en-US" dirty="0"/>
              <a:t>Problem with Occupancy grid?</a:t>
            </a:r>
          </a:p>
        </p:txBody>
      </p:sp>
      <p:sp>
        <p:nvSpPr>
          <p:cNvPr id="3" name="Content Placeholder 2">
            <a:extLst>
              <a:ext uri="{FF2B5EF4-FFF2-40B4-BE49-F238E27FC236}">
                <a16:creationId xmlns:a16="http://schemas.microsoft.com/office/drawing/2014/main" id="{139BDD5B-0922-4014-8C21-3629C4742C5B}"/>
              </a:ext>
            </a:extLst>
          </p:cNvPr>
          <p:cNvSpPr>
            <a:spLocks noGrp="1"/>
          </p:cNvSpPr>
          <p:nvPr>
            <p:ph idx="1"/>
          </p:nvPr>
        </p:nvSpPr>
        <p:spPr>
          <a:xfrm>
            <a:off x="838200" y="1676400"/>
            <a:ext cx="10515600" cy="4500563"/>
          </a:xfrm>
        </p:spPr>
        <p:txBody>
          <a:bodyPr/>
          <a:lstStyle/>
          <a:p>
            <a:r>
              <a:rPr lang="en-US" dirty="0"/>
              <a:t>Independence relationship between the cells </a:t>
            </a:r>
          </a:p>
          <a:p>
            <a:pPr lvl="1"/>
            <a:r>
              <a:rPr lang="en-US" dirty="0">
                <a:solidFill>
                  <a:srgbClr val="FF0000"/>
                </a:solidFill>
              </a:rPr>
              <a:t>Inaccurate results in regions of uncertainty (occluded region, sensor noise)</a:t>
            </a:r>
          </a:p>
          <a:p>
            <a:pPr lvl="1"/>
            <a:endParaRPr lang="en-US" dirty="0">
              <a:solidFill>
                <a:schemeClr val="accent6">
                  <a:lumMod val="75000"/>
                </a:schemeClr>
              </a:solidFill>
            </a:endParaRPr>
          </a:p>
          <a:p>
            <a:r>
              <a:rPr lang="en-US" dirty="0"/>
              <a:t>Discretization Error</a:t>
            </a:r>
          </a:p>
          <a:p>
            <a:pPr lvl="1"/>
            <a:r>
              <a:rPr lang="en-US" dirty="0">
                <a:solidFill>
                  <a:srgbClr val="FF0000"/>
                </a:solidFill>
              </a:rPr>
              <a:t>Coarse discretization can misrepresent a cell</a:t>
            </a:r>
          </a:p>
          <a:p>
            <a:pPr marL="457200" lvl="1" indent="0">
              <a:buNone/>
            </a:pPr>
            <a:endParaRPr lang="en-US" dirty="0"/>
          </a:p>
          <a:p>
            <a:r>
              <a:rPr lang="en-US" dirty="0"/>
              <a:t>Large memory requirement</a:t>
            </a:r>
          </a:p>
        </p:txBody>
      </p:sp>
    </p:spTree>
    <p:extLst>
      <p:ext uri="{BB962C8B-B14F-4D97-AF65-F5344CB8AC3E}">
        <p14:creationId xmlns:p14="http://schemas.microsoft.com/office/powerpoint/2010/main" val="3047874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TotalTime>
  <Words>2790</Words>
  <Application>Microsoft Office PowerPoint</Application>
  <PresentationFormat>Widescreen</PresentationFormat>
  <Paragraphs>313</Paragraphs>
  <Slides>48</Slides>
  <Notes>47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Gaussian Process Occupancy Maps</vt:lpstr>
      <vt:lpstr>ANYmal Robot at DARPA SubT STIX</vt:lpstr>
      <vt:lpstr>What is Occupancy Map?</vt:lpstr>
      <vt:lpstr>Problem with Occupancy grid?</vt:lpstr>
      <vt:lpstr>Problem with Occupancy grid?</vt:lpstr>
      <vt:lpstr>Problem with Occupancy grid?</vt:lpstr>
      <vt:lpstr>Problem with Occupancy grid?</vt:lpstr>
      <vt:lpstr>Problem with Occupancy grid?</vt:lpstr>
      <vt:lpstr>Problem with Occupancy grid?</vt:lpstr>
      <vt:lpstr>Problem with Occupancy grid?</vt:lpstr>
      <vt:lpstr>Why Gaussian Process?</vt:lpstr>
      <vt:lpstr>Why Gaussian Process?</vt:lpstr>
      <vt:lpstr>Why Gaussian Process?</vt:lpstr>
      <vt:lpstr>Why Gaussian Process?</vt:lpstr>
      <vt:lpstr>Why Gaussian Process?</vt:lpstr>
      <vt:lpstr>Why Gaussian Process?</vt:lpstr>
      <vt:lpstr>Why Gaussian Process?</vt:lpstr>
      <vt:lpstr>What is Gaussian Process?</vt:lpstr>
      <vt:lpstr>Gaussian Process</vt:lpstr>
      <vt:lpstr>Gaussian Process</vt:lpstr>
      <vt:lpstr>Gaussian Process</vt:lpstr>
      <vt:lpstr>Gaussian Process</vt:lpstr>
      <vt:lpstr>Gaussian Process</vt:lpstr>
      <vt:lpstr>Gaussian Process</vt:lpstr>
      <vt:lpstr>Gaussian Process</vt:lpstr>
      <vt:lpstr>Gaussian Process</vt:lpstr>
      <vt:lpstr>Gaussian Process</vt:lpstr>
      <vt:lpstr>Gaussian Process</vt:lpstr>
      <vt:lpstr>Gaussian Process</vt:lpstr>
      <vt:lpstr>Gaussian Process</vt:lpstr>
      <vt:lpstr>What is Gaussian Process?</vt:lpstr>
      <vt:lpstr>What is Gaussian Process?</vt:lpstr>
      <vt:lpstr>Algorithm</vt:lpstr>
      <vt:lpstr>Algorithm</vt:lpstr>
      <vt:lpstr>Algorithm</vt:lpstr>
      <vt:lpstr>Algorithm</vt:lpstr>
      <vt:lpstr>Algorithm</vt:lpstr>
      <vt:lpstr>Results</vt:lpstr>
      <vt:lpstr>Results</vt:lpstr>
      <vt:lpstr>Results</vt:lpstr>
      <vt:lpstr>Results</vt:lpstr>
      <vt:lpstr>Results</vt:lpstr>
      <vt:lpstr>Conclusion</vt:lpstr>
      <vt:lpstr>References</vt:lpstr>
      <vt:lpstr>Thank You</vt:lpstr>
      <vt:lpstr>More Results</vt:lpstr>
      <vt:lpstr>More Results</vt:lpstr>
      <vt:lpstr>More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Process Occupancy Maps</dc:title>
  <dc:creator>Sapan Agrawal</dc:creator>
  <cp:lastModifiedBy>Sapan Agrawal</cp:lastModifiedBy>
  <cp:revision>37</cp:revision>
  <dcterms:created xsi:type="dcterms:W3CDTF">2020-02-05T02:30:05Z</dcterms:created>
  <dcterms:modified xsi:type="dcterms:W3CDTF">2020-02-07T16:41:14Z</dcterms:modified>
</cp:coreProperties>
</file>